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17"/>
  </p:notesMasterIdLst>
  <p:sldIdLst>
    <p:sldId id="256" r:id="rId2"/>
    <p:sldId id="262" r:id="rId3"/>
    <p:sldId id="270" r:id="rId4"/>
    <p:sldId id="261" r:id="rId5"/>
    <p:sldId id="268" r:id="rId6"/>
    <p:sldId id="269" r:id="rId7"/>
    <p:sldId id="257" r:id="rId8"/>
    <p:sldId id="264" r:id="rId9"/>
    <p:sldId id="263" r:id="rId10"/>
    <p:sldId id="258" r:id="rId11"/>
    <p:sldId id="266" r:id="rId12"/>
    <p:sldId id="265" r:id="rId13"/>
    <p:sldId id="267" r:id="rId14"/>
    <p:sldId id="259" r:id="rId15"/>
    <p:sldId id="260" r:id="rId16"/>
  </p:sldIdLst>
  <p:sldSz cx="12192000" cy="6858000"/>
  <p:notesSz cx="6858000" cy="9144000"/>
  <p:defaultTextStyle>
    <a:defPPr>
      <a:defRPr lang="en-A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77394"/>
  </p:normalViewPr>
  <p:slideViewPr>
    <p:cSldViewPr snapToGrid="0">
      <p:cViewPr varScale="1">
        <p:scale>
          <a:sx n="90" d="100"/>
          <a:sy n="90" d="100"/>
        </p:scale>
        <p:origin x="232" y="3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62AAD5-1248-FF45-9128-1C919CC5E4A6}" type="datetimeFigureOut">
              <a:rPr lang="en-AE" smtClean="0"/>
              <a:t>10/05/2023</a:t>
            </a:fld>
            <a:endParaRPr lang="en-A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D7C4F8-1D7E-554F-A18D-BF7733111614}" type="slidenum">
              <a:rPr lang="en-AE" smtClean="0"/>
              <a:t>‹#›</a:t>
            </a:fld>
            <a:endParaRPr lang="en-AE"/>
          </a:p>
        </p:txBody>
      </p:sp>
    </p:spTree>
    <p:extLst>
      <p:ext uri="{BB962C8B-B14F-4D97-AF65-F5344CB8AC3E}">
        <p14:creationId xmlns:p14="http://schemas.microsoft.com/office/powerpoint/2010/main" val="11906674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t>
            </a:r>
            <a:r>
              <a:rPr lang="en-AE" dirty="0"/>
              <a:t>resentation n-body problem</a:t>
            </a:r>
          </a:p>
          <a:p>
            <a:r>
              <a:rPr lang="en-US" dirty="0"/>
              <a:t>N</a:t>
            </a:r>
            <a:r>
              <a:rPr lang="en-AE" dirty="0"/>
              <a:t>umerical solutions have been developped: computationally very expensive (n^2): involves pairwise interaction between n bodies</a:t>
            </a:r>
          </a:p>
          <a:p>
            <a:r>
              <a:rPr lang="en-US" dirty="0"/>
              <a:t>H</a:t>
            </a:r>
            <a:r>
              <a:rPr lang="en-AE" dirty="0"/>
              <a:t>igh performance computing has helped overcome this problem of quadratic growth</a:t>
            </a:r>
          </a:p>
          <a:p>
            <a:r>
              <a:rPr lang="en-AE" dirty="0"/>
              <a:t>Special cases:</a:t>
            </a:r>
          </a:p>
          <a:p>
            <a:pPr marL="171450" indent="-171450">
              <a:buFontTx/>
              <a:buChar char="-"/>
            </a:pPr>
            <a:r>
              <a:rPr lang="en-AE" dirty="0"/>
              <a:t>3 body problem: study the influence of Jupiter on Earth Trajectory</a:t>
            </a:r>
          </a:p>
          <a:p>
            <a:pPr marL="171450" indent="-171450">
              <a:buFontTx/>
              <a:buChar char="-"/>
            </a:pPr>
            <a:r>
              <a:rPr lang="en-US" dirty="0"/>
              <a:t>S</a:t>
            </a:r>
            <a:r>
              <a:rPr lang="en-AE" dirty="0"/>
              <a:t>olar system: 9 bodies, timespen of 4.6 billion years when the solar system was formed (simplified, no moon)</a:t>
            </a:r>
          </a:p>
          <a:p>
            <a:endParaRPr lang="en-AE" dirty="0"/>
          </a:p>
        </p:txBody>
      </p:sp>
      <p:sp>
        <p:nvSpPr>
          <p:cNvPr id="4" name="Slide Number Placeholder 3"/>
          <p:cNvSpPr>
            <a:spLocks noGrp="1"/>
          </p:cNvSpPr>
          <p:nvPr>
            <p:ph type="sldNum" sz="quarter" idx="5"/>
          </p:nvPr>
        </p:nvSpPr>
        <p:spPr/>
        <p:txBody>
          <a:bodyPr/>
          <a:lstStyle/>
          <a:p>
            <a:fld id="{58D7C4F8-1D7E-554F-A18D-BF7733111614}" type="slidenum">
              <a:rPr lang="en-AE" smtClean="0"/>
              <a:t>2</a:t>
            </a:fld>
            <a:endParaRPr lang="en-AE"/>
          </a:p>
        </p:txBody>
      </p:sp>
    </p:spTree>
    <p:extLst>
      <p:ext uri="{BB962C8B-B14F-4D97-AF65-F5344CB8AC3E}">
        <p14:creationId xmlns:p14="http://schemas.microsoft.com/office/powerpoint/2010/main" val="26232897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en-AE" dirty="0"/>
              <a:t>xplain the oscillations! </a:t>
            </a:r>
            <a:r>
              <a:rPr lang="en-US" dirty="0"/>
              <a:t>Sun trajectory</a:t>
            </a:r>
          </a:p>
          <a:p>
            <a:endParaRPr lang="en-US" dirty="0"/>
          </a:p>
          <a:p>
            <a:pPr algn="l" rtl="0"/>
            <a:r>
              <a:rPr lang="en-US" b="0" i="0" dirty="0">
                <a:solidFill>
                  <a:srgbClr val="5D6879"/>
                </a:solidFill>
                <a:effectLst/>
                <a:latin typeface="Arial" panose="020B0604020202020204" pitchFamily="34" charset="0"/>
              </a:rPr>
              <a:t>A first observation is that the Sun does not follow a</a:t>
            </a:r>
            <a:r>
              <a:rPr lang="en-US" b="0" i="0" dirty="0">
                <a:solidFill>
                  <a:srgbClr val="5D6879"/>
                </a:solidFill>
                <a:effectLst/>
                <a:latin typeface="Lato" panose="020F0502020204030203" pitchFamily="34" charset="0"/>
              </a:rPr>
              <a:t> </a:t>
            </a:r>
            <a:r>
              <a:rPr lang="en-US" b="0" i="0" dirty="0">
                <a:solidFill>
                  <a:srgbClr val="5D6879"/>
                </a:solidFill>
                <a:effectLst/>
                <a:latin typeface="Arial" panose="020B0604020202020204" pitchFamily="34" charset="0"/>
              </a:rPr>
              <a:t>specific orbit around the solar system barycenter. This is due to the fact that the barycenter,</a:t>
            </a:r>
            <a:r>
              <a:rPr lang="en-US" b="0" i="0" dirty="0">
                <a:solidFill>
                  <a:srgbClr val="5D6879"/>
                </a:solidFill>
                <a:effectLst/>
                <a:latin typeface="Lato" panose="020F0502020204030203" pitchFamily="34" charset="0"/>
              </a:rPr>
              <a:t> </a:t>
            </a:r>
            <a:r>
              <a:rPr lang="en-US" b="0" i="0" dirty="0">
                <a:solidFill>
                  <a:srgbClr val="5D6879"/>
                </a:solidFill>
                <a:effectLst/>
                <a:latin typeface="Arial" panose="020B0604020202020204" pitchFamily="34" charset="0"/>
              </a:rPr>
              <a:t>center of mass of all the 9 bodies orbiting each other in the solar system, evolves relative to</a:t>
            </a:r>
            <a:r>
              <a:rPr lang="en-US" b="0" i="0" dirty="0">
                <a:solidFill>
                  <a:srgbClr val="5D6879"/>
                </a:solidFill>
                <a:effectLst/>
                <a:latin typeface="Lato" panose="020F0502020204030203" pitchFamily="34" charset="0"/>
              </a:rPr>
              <a:t> </a:t>
            </a:r>
            <a:r>
              <a:rPr lang="en-US" b="0" i="0" dirty="0">
                <a:solidFill>
                  <a:srgbClr val="5D6879"/>
                </a:solidFill>
                <a:effectLst/>
                <a:latin typeface="Arial" panose="020B0604020202020204" pitchFamily="34" charset="0"/>
              </a:rPr>
              <a:t>the sun depending on where each planet is located. </a:t>
            </a:r>
          </a:p>
          <a:p>
            <a:pPr algn="l" rtl="0"/>
            <a:r>
              <a:rPr lang="en-US" b="0" i="0" dirty="0">
                <a:solidFill>
                  <a:srgbClr val="5D6879"/>
                </a:solidFill>
                <a:effectLst/>
                <a:latin typeface="Arial" panose="020B0604020202020204" pitchFamily="34" charset="0"/>
              </a:rPr>
              <a:t>In addition, this trajectory explains the</a:t>
            </a:r>
            <a:r>
              <a:rPr lang="en-US" b="0" i="0" dirty="0">
                <a:solidFill>
                  <a:srgbClr val="5D6879"/>
                </a:solidFill>
                <a:effectLst/>
                <a:latin typeface="Lato" panose="020F0502020204030203" pitchFamily="34" charset="0"/>
              </a:rPr>
              <a:t> </a:t>
            </a:r>
            <a:r>
              <a:rPr lang="en-US" b="0" i="0" dirty="0">
                <a:solidFill>
                  <a:srgbClr val="5D6879"/>
                </a:solidFill>
                <a:effectLst/>
                <a:latin typeface="Arial" panose="020B0604020202020204" pitchFamily="34" charset="0"/>
              </a:rPr>
              <a:t>oscillations in the different ratios for the the Sun. It can be observed that there are some</a:t>
            </a:r>
            <a:r>
              <a:rPr lang="en-US" b="0" i="0" dirty="0">
                <a:solidFill>
                  <a:srgbClr val="5D6879"/>
                </a:solidFill>
                <a:effectLst/>
                <a:latin typeface="Lato" panose="020F0502020204030203" pitchFamily="34" charset="0"/>
              </a:rPr>
              <a:t> p</a:t>
            </a:r>
            <a:r>
              <a:rPr lang="en-US" b="0" i="0" dirty="0">
                <a:solidFill>
                  <a:srgbClr val="5D6879"/>
                </a:solidFill>
                <a:effectLst/>
                <a:latin typeface="Arial" panose="020B0604020202020204" pitchFamily="34" charset="0"/>
              </a:rPr>
              <a:t>oints in which our simulation and NASA’s data are the same, whereas some where there is</a:t>
            </a:r>
            <a:r>
              <a:rPr lang="en-US" b="0" i="0" dirty="0">
                <a:solidFill>
                  <a:srgbClr val="5D6879"/>
                </a:solidFill>
                <a:effectLst/>
                <a:latin typeface="Lato" panose="020F0502020204030203" pitchFamily="34" charset="0"/>
              </a:rPr>
              <a:t> </a:t>
            </a:r>
            <a:r>
              <a:rPr lang="en-US" b="0" i="0" dirty="0">
                <a:solidFill>
                  <a:srgbClr val="5D6879"/>
                </a:solidFill>
                <a:effectLst/>
                <a:latin typeface="Arial" panose="020B0604020202020204" pitchFamily="34" charset="0"/>
              </a:rPr>
              <a:t>an increasing difference over time. This change in difference seems to be repeating itself with</a:t>
            </a:r>
            <a:r>
              <a:rPr lang="en-US" b="0" i="0" dirty="0">
                <a:solidFill>
                  <a:srgbClr val="5D6879"/>
                </a:solidFill>
                <a:effectLst/>
                <a:latin typeface="Lato" panose="020F0502020204030203" pitchFamily="34" charset="0"/>
              </a:rPr>
              <a:t> </a:t>
            </a:r>
            <a:r>
              <a:rPr lang="en-US" b="0" i="0" dirty="0">
                <a:solidFill>
                  <a:srgbClr val="5D6879"/>
                </a:solidFill>
                <a:effectLst/>
                <a:latin typeface="Arial" panose="020B0604020202020204" pitchFamily="34" charset="0"/>
              </a:rPr>
              <a:t>more and more different as time goes, which is exactly what is observed in figure 7. The same</a:t>
            </a:r>
            <a:br>
              <a:rPr lang="en-US" b="0" i="0" dirty="0">
                <a:solidFill>
                  <a:srgbClr val="5D6879"/>
                </a:solidFill>
                <a:effectLst/>
                <a:latin typeface="Lato" panose="020F0502020204030203" pitchFamily="34" charset="0"/>
              </a:rPr>
            </a:br>
            <a:r>
              <a:rPr lang="en-US" b="0" i="0" dirty="0">
                <a:solidFill>
                  <a:srgbClr val="5D6879"/>
                </a:solidFill>
                <a:effectLst/>
                <a:latin typeface="Arial" panose="020B0604020202020204" pitchFamily="34" charset="0"/>
              </a:rPr>
              <a:t>reasoning can be applied to other planets.</a:t>
            </a:r>
            <a:endParaRPr lang="en-US" b="0" i="0" dirty="0">
              <a:solidFill>
                <a:srgbClr val="5D6879"/>
              </a:solidFill>
              <a:effectLst/>
              <a:latin typeface="Lato" panose="020F0502020204030203" pitchFamily="34" charset="0"/>
            </a:endParaRPr>
          </a:p>
          <a:p>
            <a:endParaRPr lang="en-AE" dirty="0"/>
          </a:p>
        </p:txBody>
      </p:sp>
      <p:sp>
        <p:nvSpPr>
          <p:cNvPr id="4" name="Slide Number Placeholder 3"/>
          <p:cNvSpPr>
            <a:spLocks noGrp="1"/>
          </p:cNvSpPr>
          <p:nvPr>
            <p:ph type="sldNum" sz="quarter" idx="5"/>
          </p:nvPr>
        </p:nvSpPr>
        <p:spPr/>
        <p:txBody>
          <a:bodyPr/>
          <a:lstStyle/>
          <a:p>
            <a:fld id="{58D7C4F8-1D7E-554F-A18D-BF7733111614}" type="slidenum">
              <a:rPr lang="en-AE" smtClean="0"/>
              <a:t>12</a:t>
            </a:fld>
            <a:endParaRPr lang="en-AE"/>
          </a:p>
        </p:txBody>
      </p:sp>
    </p:spTree>
    <p:extLst>
      <p:ext uri="{BB962C8B-B14F-4D97-AF65-F5344CB8AC3E}">
        <p14:creationId xmlns:p14="http://schemas.microsoft.com/office/powerpoint/2010/main" val="18428077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t>
            </a:r>
            <a:r>
              <a:rPr lang="en-AE" dirty="0"/>
              <a:t>endency of oscillations to increase with linear trend</a:t>
            </a:r>
            <a:endParaRPr lang="en-US" b="0" i="0" dirty="0">
              <a:effectLst/>
              <a:latin typeface="Arial" panose="020B0604020202020204" pitchFamily="34" charset="0"/>
            </a:endParaRPr>
          </a:p>
          <a:p>
            <a:r>
              <a:rPr lang="en-US" b="0" i="0" dirty="0">
                <a:effectLst/>
                <a:latin typeface="Arial" panose="020B0604020202020204" pitchFamily="34" charset="0"/>
              </a:rPr>
              <a:t>used linear regression methods to calculate the slope which characterize the increase of the difference ratio over time, for each position component and each planet. In other words, the slope characterizes the accuracy of the simulation. A bigger slope means that the simulation becomes highly inaccurate in a fast time, while a low slope means that the simulation results are pretty similar to NASA’s Horizons data.</a:t>
            </a:r>
          </a:p>
          <a:p>
            <a:endParaRPr lang="en-US" b="0" i="0" dirty="0">
              <a:effectLst/>
              <a:latin typeface="Arial" panose="020B0604020202020204" pitchFamily="34" charset="0"/>
            </a:endParaRPr>
          </a:p>
          <a:p>
            <a:r>
              <a:rPr lang="en-US" b="0" i="0" dirty="0">
                <a:effectLst/>
                <a:latin typeface="Arial" panose="020B0604020202020204" pitchFamily="34" charset="0"/>
              </a:rPr>
              <a:t>For smaller planets: using smaller timestep gives higher accuracy </a:t>
            </a:r>
          </a:p>
          <a:p>
            <a:r>
              <a:rPr lang="en-US" b="0" i="0" dirty="0">
                <a:effectLst/>
                <a:latin typeface="Arial" panose="020B0604020202020204" pitchFamily="34" charset="0"/>
              </a:rPr>
              <a:t>Moreover, runga-Kutta more accurate but Bulirsch-Stoer manages to increase accuracy faster</a:t>
            </a:r>
          </a:p>
          <a:p>
            <a:r>
              <a:rPr lang="en-US" b="0" i="0" dirty="0">
                <a:effectLst/>
                <a:latin typeface="Arial" panose="020B0604020202020204" pitchFamily="34" charset="0"/>
              </a:rPr>
              <a:t>For bigger planets, no change</a:t>
            </a:r>
            <a:br>
              <a:rPr lang="en-US" dirty="0"/>
            </a:br>
            <a:endParaRPr lang="en-AE" dirty="0"/>
          </a:p>
        </p:txBody>
      </p:sp>
      <p:sp>
        <p:nvSpPr>
          <p:cNvPr id="4" name="Slide Number Placeholder 3"/>
          <p:cNvSpPr>
            <a:spLocks noGrp="1"/>
          </p:cNvSpPr>
          <p:nvPr>
            <p:ph type="sldNum" sz="quarter" idx="5"/>
          </p:nvPr>
        </p:nvSpPr>
        <p:spPr/>
        <p:txBody>
          <a:bodyPr/>
          <a:lstStyle/>
          <a:p>
            <a:fld id="{58D7C4F8-1D7E-554F-A18D-BF7733111614}" type="slidenum">
              <a:rPr lang="en-AE" smtClean="0"/>
              <a:t>13</a:t>
            </a:fld>
            <a:endParaRPr lang="en-AE"/>
          </a:p>
        </p:txBody>
      </p:sp>
    </p:spTree>
    <p:extLst>
      <p:ext uri="{BB962C8B-B14F-4D97-AF65-F5344CB8AC3E}">
        <p14:creationId xmlns:p14="http://schemas.microsoft.com/office/powerpoint/2010/main" val="447747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E" dirty="0"/>
          </a:p>
        </p:txBody>
      </p:sp>
      <p:sp>
        <p:nvSpPr>
          <p:cNvPr id="4" name="Slide Number Placeholder 3"/>
          <p:cNvSpPr>
            <a:spLocks noGrp="1"/>
          </p:cNvSpPr>
          <p:nvPr>
            <p:ph type="sldNum" sz="quarter" idx="5"/>
          </p:nvPr>
        </p:nvSpPr>
        <p:spPr/>
        <p:txBody>
          <a:bodyPr/>
          <a:lstStyle/>
          <a:p>
            <a:fld id="{58D7C4F8-1D7E-554F-A18D-BF7733111614}" type="slidenum">
              <a:rPr lang="en-AE" smtClean="0"/>
              <a:t>15</a:t>
            </a:fld>
            <a:endParaRPr lang="en-AE"/>
          </a:p>
        </p:txBody>
      </p:sp>
    </p:spTree>
    <p:extLst>
      <p:ext uri="{BB962C8B-B14F-4D97-AF65-F5344CB8AC3E}">
        <p14:creationId xmlns:p14="http://schemas.microsoft.com/office/powerpoint/2010/main" val="2813038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r>
              <a:rPr lang="en-AE" dirty="0"/>
              <a:t>ased on Newton 2nd lay of motion F = ma and law of universal gravitation </a:t>
            </a:r>
          </a:p>
        </p:txBody>
      </p:sp>
      <p:sp>
        <p:nvSpPr>
          <p:cNvPr id="4" name="Slide Number Placeholder 3"/>
          <p:cNvSpPr>
            <a:spLocks noGrp="1"/>
          </p:cNvSpPr>
          <p:nvPr>
            <p:ph type="sldNum" sz="quarter" idx="5"/>
          </p:nvPr>
        </p:nvSpPr>
        <p:spPr/>
        <p:txBody>
          <a:bodyPr/>
          <a:lstStyle/>
          <a:p>
            <a:fld id="{58D7C4F8-1D7E-554F-A18D-BF7733111614}" type="slidenum">
              <a:rPr lang="en-AE" smtClean="0"/>
              <a:t>3</a:t>
            </a:fld>
            <a:endParaRPr lang="en-AE"/>
          </a:p>
        </p:txBody>
      </p:sp>
    </p:spTree>
    <p:extLst>
      <p:ext uri="{BB962C8B-B14F-4D97-AF65-F5344CB8AC3E}">
        <p14:creationId xmlns:p14="http://schemas.microsoft.com/office/powerpoint/2010/main" val="308620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 </a:t>
            </a:r>
            <a:r>
              <a:rPr lang="en-US" b="0" i="0" dirty="0">
                <a:effectLst/>
                <a:latin typeface="Arial" panose="020B0604020202020204" pitchFamily="34" charset="0"/>
              </a:rPr>
              <a:t>uses 4 approximations to the slope at time t and subsequently calculates weighted sum of these 4 slopes to get the final estimate at time t + ∆t</a:t>
            </a:r>
            <a:br>
              <a:rPr lang="en-US" dirty="0"/>
            </a:br>
            <a:r>
              <a:rPr lang="en-US" dirty="0"/>
              <a:t>- </a:t>
            </a:r>
            <a:r>
              <a:rPr lang="en-US" b="0" i="0" dirty="0">
                <a:effectLst/>
                <a:latin typeface="Arial" panose="020B0604020202020204" pitchFamily="34" charset="0"/>
              </a:rPr>
              <a:t>The idea is that the midpoints slopes (f (x2, t2) and f (x3, t3)) are expected to be better estimates of the actual slope than f (x1, t1) and f (x4, t4), hence their weighting is higher than those at the endpoints</a:t>
            </a:r>
            <a:endParaRPr lang="en-AE" dirty="0"/>
          </a:p>
        </p:txBody>
      </p:sp>
      <p:sp>
        <p:nvSpPr>
          <p:cNvPr id="4" name="Slide Number Placeholder 3"/>
          <p:cNvSpPr>
            <a:spLocks noGrp="1"/>
          </p:cNvSpPr>
          <p:nvPr>
            <p:ph type="sldNum" sz="quarter" idx="5"/>
          </p:nvPr>
        </p:nvSpPr>
        <p:spPr/>
        <p:txBody>
          <a:bodyPr/>
          <a:lstStyle/>
          <a:p>
            <a:fld id="{58D7C4F8-1D7E-554F-A18D-BF7733111614}" type="slidenum">
              <a:rPr lang="en-AE" smtClean="0"/>
              <a:t>4</a:t>
            </a:fld>
            <a:endParaRPr lang="en-AE"/>
          </a:p>
        </p:txBody>
      </p:sp>
    </p:spTree>
    <p:extLst>
      <p:ext uri="{BB962C8B-B14F-4D97-AF65-F5344CB8AC3E}">
        <p14:creationId xmlns:p14="http://schemas.microsoft.com/office/powerpoint/2010/main" val="4181254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rtl="0">
              <a:buFontTx/>
              <a:buChar char="-"/>
            </a:pPr>
            <a:r>
              <a:rPr lang="en-US" dirty="0"/>
              <a:t>T</a:t>
            </a:r>
            <a:r>
              <a:rPr lang="en-AE" dirty="0"/>
              <a:t>he</a:t>
            </a:r>
            <a:r>
              <a:rPr lang="en-US" dirty="0">
                <a:effectLst/>
                <a:latin typeface="Arial" panose="020B0604020202020204" pitchFamily="34" charset="0"/>
              </a:rPr>
              <a:t> modified midpoint method is a second-order method, hence less accurate than Runga- Kutta, but it only requires one derivative evaluation per step, instead of the two evaluations that Runge-Kutta necessitates, which makes it particularly relevant for Bulirsch-Stoer.</a:t>
            </a:r>
          </a:p>
          <a:p>
            <a:pPr marL="171450" indent="-171450" algn="l" rtl="0">
              <a:buFontTx/>
              <a:buChar char="-"/>
            </a:pPr>
            <a:r>
              <a:rPr lang="en-US" dirty="0">
                <a:effectLst/>
                <a:latin typeface="Arial" panose="020B0604020202020204" pitchFamily="34" charset="0"/>
              </a:rPr>
              <a:t>In general, Bulirsch-Stoer consists of using different values of h to approximate x(t + ∆t) with t</a:t>
            </a:r>
            <a:r>
              <a:rPr lang="en-US" b="0" i="0" dirty="0">
                <a:effectLst/>
                <a:latin typeface="Arial" panose="020B0604020202020204" pitchFamily="34" charset="0"/>
              </a:rPr>
              <a:t>he modified midpoint method. Hence, the interval ∆t is split by an interval consisting of finer and finer steps h. </a:t>
            </a:r>
          </a:p>
          <a:p>
            <a:pPr marL="171450" indent="-171450" algn="l" rtl="0">
              <a:buFontTx/>
              <a:buChar char="-"/>
            </a:pPr>
            <a:r>
              <a:rPr lang="en-US" b="0" i="0" dirty="0">
                <a:effectLst/>
                <a:latin typeface="Arial" panose="020B0604020202020204" pitchFamily="34" charset="0"/>
              </a:rPr>
              <a:t>Richardson extrapolation consists of getting a value for x(t + ∆t) when h → 0 (or n → ∞) by using polynomial extrapolation. For our simulation , we use a linear extrapolation (polynomial of degree 1). </a:t>
            </a:r>
          </a:p>
          <a:p>
            <a:pPr marL="171450" indent="-171450" algn="l" rtl="0">
              <a:buFontTx/>
              <a:buChar char="-"/>
            </a:pPr>
            <a:endParaRPr lang="en-US" b="0" i="0" dirty="0">
              <a:effectLst/>
              <a:latin typeface="Arial" panose="020B0604020202020204" pitchFamily="34" charset="0"/>
            </a:endParaRPr>
          </a:p>
          <a:p>
            <a:pPr marL="171450" indent="-171450" algn="l" rtl="0">
              <a:buFontTx/>
              <a:buChar char="-"/>
            </a:pPr>
            <a:endParaRPr lang="en-US" dirty="0">
              <a:effectLst/>
            </a:endParaRPr>
          </a:p>
          <a:p>
            <a:pPr algn="l" rtl="0"/>
            <a:br>
              <a:rPr lang="en-US" b="0" i="0" dirty="0">
                <a:solidFill>
                  <a:srgbClr val="5D6879"/>
                </a:solidFill>
                <a:effectLst/>
                <a:latin typeface="Lato" panose="020F0502020204030203" pitchFamily="34" charset="0"/>
              </a:rPr>
            </a:br>
            <a:endParaRPr lang="en-US" b="0" i="0" dirty="0">
              <a:solidFill>
                <a:srgbClr val="5D6879"/>
              </a:solidFill>
              <a:effectLst/>
              <a:latin typeface="Lato" panose="020F0502020204030203" pitchFamily="34" charset="0"/>
            </a:endParaRPr>
          </a:p>
          <a:p>
            <a:endParaRPr lang="en-AE" dirty="0"/>
          </a:p>
        </p:txBody>
      </p:sp>
      <p:sp>
        <p:nvSpPr>
          <p:cNvPr id="4" name="Slide Number Placeholder 3"/>
          <p:cNvSpPr>
            <a:spLocks noGrp="1"/>
          </p:cNvSpPr>
          <p:nvPr>
            <p:ph type="sldNum" sz="quarter" idx="5"/>
          </p:nvPr>
        </p:nvSpPr>
        <p:spPr/>
        <p:txBody>
          <a:bodyPr/>
          <a:lstStyle/>
          <a:p>
            <a:fld id="{58D7C4F8-1D7E-554F-A18D-BF7733111614}" type="slidenum">
              <a:rPr lang="en-AE" smtClean="0"/>
              <a:t>5</a:t>
            </a:fld>
            <a:endParaRPr lang="en-AE"/>
          </a:p>
        </p:txBody>
      </p:sp>
    </p:spTree>
    <p:extLst>
      <p:ext uri="{BB962C8B-B14F-4D97-AF65-F5344CB8AC3E}">
        <p14:creationId xmlns:p14="http://schemas.microsoft.com/office/powerpoint/2010/main" val="206333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AE" dirty="0"/>
              <a:t>imulate on NYUAD’s HPC  server Jubail</a:t>
            </a:r>
          </a:p>
          <a:p>
            <a:r>
              <a:rPr lang="en-US" dirty="0"/>
              <a:t>Time-span: 250 Earth years (until January 1st, 2000</a:t>
            </a:r>
          </a:p>
          <a:p>
            <a:r>
              <a:rPr lang="en-US" dirty="0"/>
              <a:t>Integration methods: Runga-Kutta and Bulirsch-Stoer</a:t>
            </a:r>
          </a:p>
          <a:p>
            <a:r>
              <a:rPr lang="en-US" dirty="0"/>
              <a:t>Time-step: 0.125, 0.25, 0.5, 1 day, and 2.5 Earth days</a:t>
            </a:r>
            <a:endParaRPr lang="en-AE" dirty="0"/>
          </a:p>
        </p:txBody>
      </p:sp>
      <p:sp>
        <p:nvSpPr>
          <p:cNvPr id="4" name="Slide Number Placeholder 3"/>
          <p:cNvSpPr>
            <a:spLocks noGrp="1"/>
          </p:cNvSpPr>
          <p:nvPr>
            <p:ph type="sldNum" sz="quarter" idx="5"/>
          </p:nvPr>
        </p:nvSpPr>
        <p:spPr/>
        <p:txBody>
          <a:bodyPr/>
          <a:lstStyle/>
          <a:p>
            <a:fld id="{58D7C4F8-1D7E-554F-A18D-BF7733111614}" type="slidenum">
              <a:rPr lang="en-AE" smtClean="0"/>
              <a:t>6</a:t>
            </a:fld>
            <a:endParaRPr lang="en-AE"/>
          </a:p>
        </p:txBody>
      </p:sp>
    </p:spTree>
    <p:extLst>
      <p:ext uri="{BB962C8B-B14F-4D97-AF65-F5344CB8AC3E}">
        <p14:creationId xmlns:p14="http://schemas.microsoft.com/office/powerpoint/2010/main" val="85576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Orbits seem to be circular and on the same x-y plane</a:t>
            </a:r>
          </a:p>
          <a:p>
            <a:r>
              <a:rPr lang="en-AE" dirty="0"/>
              <a:t>165 years orbit of Neptune</a:t>
            </a:r>
          </a:p>
          <a:p>
            <a:endParaRPr lang="en-AE" dirty="0"/>
          </a:p>
        </p:txBody>
      </p:sp>
      <p:sp>
        <p:nvSpPr>
          <p:cNvPr id="4" name="Slide Number Placeholder 3"/>
          <p:cNvSpPr>
            <a:spLocks noGrp="1"/>
          </p:cNvSpPr>
          <p:nvPr>
            <p:ph type="sldNum" sz="quarter" idx="5"/>
          </p:nvPr>
        </p:nvSpPr>
        <p:spPr/>
        <p:txBody>
          <a:bodyPr/>
          <a:lstStyle/>
          <a:p>
            <a:fld id="{58D7C4F8-1D7E-554F-A18D-BF7733111614}" type="slidenum">
              <a:rPr lang="en-AE" smtClean="0"/>
              <a:t>7</a:t>
            </a:fld>
            <a:endParaRPr lang="en-AE"/>
          </a:p>
        </p:txBody>
      </p:sp>
    </p:spTree>
    <p:extLst>
      <p:ext uri="{BB962C8B-B14F-4D97-AF65-F5344CB8AC3E}">
        <p14:creationId xmlns:p14="http://schemas.microsoft.com/office/powerpoint/2010/main" val="2419483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E" dirty="0"/>
              <a:t>Sizes are not real or we wouldn’t see the planets</a:t>
            </a:r>
          </a:p>
          <a:p>
            <a:r>
              <a:rPr lang="en-AE" dirty="0"/>
              <a:t>The sun emits light</a:t>
            </a:r>
          </a:p>
          <a:p>
            <a:r>
              <a:rPr lang="en-US" dirty="0"/>
              <a:t>N</a:t>
            </a:r>
            <a:r>
              <a:rPr lang="en-AE" dirty="0"/>
              <a:t>ight sky with shaders: code which apply the same code to every pixel (visual coding on blender)</a:t>
            </a:r>
          </a:p>
          <a:p>
            <a:r>
              <a:rPr lang="en-US" dirty="0"/>
              <a:t>A</a:t>
            </a:r>
            <a:r>
              <a:rPr lang="en-AE" dirty="0"/>
              <a:t>nd then script to import trajectory of planets</a:t>
            </a:r>
          </a:p>
          <a:p>
            <a:endParaRPr lang="en-AE" dirty="0"/>
          </a:p>
        </p:txBody>
      </p:sp>
      <p:sp>
        <p:nvSpPr>
          <p:cNvPr id="4" name="Slide Number Placeholder 3"/>
          <p:cNvSpPr>
            <a:spLocks noGrp="1"/>
          </p:cNvSpPr>
          <p:nvPr>
            <p:ph type="sldNum" sz="quarter" idx="5"/>
          </p:nvPr>
        </p:nvSpPr>
        <p:spPr/>
        <p:txBody>
          <a:bodyPr/>
          <a:lstStyle/>
          <a:p>
            <a:fld id="{58D7C4F8-1D7E-554F-A18D-BF7733111614}" type="slidenum">
              <a:rPr lang="en-AE" smtClean="0"/>
              <a:t>8</a:t>
            </a:fld>
            <a:endParaRPr lang="en-AE"/>
          </a:p>
        </p:txBody>
      </p:sp>
    </p:spTree>
    <p:extLst>
      <p:ext uri="{BB962C8B-B14F-4D97-AF65-F5344CB8AC3E}">
        <p14:creationId xmlns:p14="http://schemas.microsoft.com/office/powerpoint/2010/main" val="2216150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t>
            </a:r>
            <a:r>
              <a:rPr lang="en-AE" dirty="0"/>
              <a:t>or 10 years depending on time step and method used </a:t>
            </a:r>
          </a:p>
          <a:p>
            <a:r>
              <a:rPr lang="en-US" dirty="0"/>
              <a:t>-E</a:t>
            </a:r>
            <a:r>
              <a:rPr lang="en-AE" dirty="0"/>
              <a:t>xecution time inversly proportional to timestep </a:t>
            </a:r>
            <a:r>
              <a:rPr lang="en-AE" b="0" i="0" dirty="0">
                <a:effectLst/>
                <a:latin typeface="Arial" panose="020B0604020202020204" pitchFamily="34" charset="0"/>
              </a:rPr>
              <a:t>F</a:t>
            </a:r>
            <a:r>
              <a:rPr lang="en-US" b="0" i="0" dirty="0">
                <a:effectLst/>
                <a:latin typeface="Arial" panose="020B0604020202020204" pitchFamily="34" charset="0"/>
              </a:rPr>
              <a:t>or example, if the time-step is reduced by 2, the execution time is multiplied by 2.</a:t>
            </a:r>
          </a:p>
          <a:p>
            <a:r>
              <a:rPr lang="en-US" b="0" i="0" dirty="0">
                <a:effectLst/>
                <a:latin typeface="Arial" panose="020B0604020202020204" pitchFamily="34" charset="0"/>
              </a:rPr>
              <a:t>-In addition, simulations with Runga-Kutta method seem to be consistently faster than simulations with Bulirsch-Stoer. This makes sense as Bulirsch-Stoer uses more intermediate calculations (calculate with midpoint methods for different time intervals) + and a Richardson extrapolation</a:t>
            </a:r>
            <a:endParaRPr lang="en-AE" dirty="0"/>
          </a:p>
        </p:txBody>
      </p:sp>
      <p:sp>
        <p:nvSpPr>
          <p:cNvPr id="4" name="Slide Number Placeholder 3"/>
          <p:cNvSpPr>
            <a:spLocks noGrp="1"/>
          </p:cNvSpPr>
          <p:nvPr>
            <p:ph type="sldNum" sz="quarter" idx="5"/>
          </p:nvPr>
        </p:nvSpPr>
        <p:spPr/>
        <p:txBody>
          <a:bodyPr/>
          <a:lstStyle/>
          <a:p>
            <a:fld id="{58D7C4F8-1D7E-554F-A18D-BF7733111614}" type="slidenum">
              <a:rPr lang="en-AE" smtClean="0"/>
              <a:t>10</a:t>
            </a:fld>
            <a:endParaRPr lang="en-AE"/>
          </a:p>
        </p:txBody>
      </p:sp>
    </p:spTree>
    <p:extLst>
      <p:ext uri="{BB962C8B-B14F-4D97-AF65-F5344CB8AC3E}">
        <p14:creationId xmlns:p14="http://schemas.microsoft.com/office/powerpoint/2010/main" val="4092916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
            </a:r>
            <a:r>
              <a:rPr lang="en-AE" dirty="0"/>
              <a:t>efine the different ratio</a:t>
            </a:r>
          </a:p>
          <a:p>
            <a:r>
              <a:rPr lang="en-US" b="0" i="0" dirty="0">
                <a:effectLst/>
                <a:latin typeface="Arial" panose="020B0604020202020204" pitchFamily="34" charset="0"/>
              </a:rPr>
              <a:t>For each planet, for x, y and z components every Earth year and during 250 years</a:t>
            </a:r>
          </a:p>
          <a:p>
            <a:r>
              <a:rPr lang="en-US" b="0" i="0" dirty="0">
                <a:effectLst/>
                <a:latin typeface="Arial" panose="020B0604020202020204" pitchFamily="34" charset="0"/>
              </a:rPr>
              <a:t>using results from a simulation with a 1 Earth day, time-step and Bulirsch-Stoer Integration method</a:t>
            </a:r>
          </a:p>
          <a:p>
            <a:endParaRPr lang="en-US" b="0" i="0" dirty="0">
              <a:effectLst/>
              <a:latin typeface="Arial" panose="020B0604020202020204" pitchFamily="34" charset="0"/>
            </a:endParaRPr>
          </a:p>
          <a:p>
            <a:r>
              <a:rPr lang="en-US" b="0" i="0" dirty="0">
                <a:effectLst/>
                <a:latin typeface="Arial" panose="020B0604020202020204" pitchFamily="34" charset="0"/>
              </a:rPr>
              <a:t>In 8 plots (all except Earth plot), we observe oscillations with a general tendency to increase linearly. Earth</a:t>
            </a:r>
            <a:br>
              <a:rPr lang="en-US" dirty="0"/>
            </a:br>
            <a:r>
              <a:rPr lang="en-US" b="0" i="0" dirty="0">
                <a:effectLst/>
                <a:latin typeface="Arial" panose="020B0604020202020204" pitchFamily="34" charset="0"/>
              </a:rPr>
              <a:t>does not show oscillations but can still be approximated linearly</a:t>
            </a:r>
            <a:endParaRPr lang="en-AE" dirty="0"/>
          </a:p>
        </p:txBody>
      </p:sp>
      <p:sp>
        <p:nvSpPr>
          <p:cNvPr id="4" name="Slide Number Placeholder 3"/>
          <p:cNvSpPr>
            <a:spLocks noGrp="1"/>
          </p:cNvSpPr>
          <p:nvPr>
            <p:ph type="sldNum" sz="quarter" idx="5"/>
          </p:nvPr>
        </p:nvSpPr>
        <p:spPr/>
        <p:txBody>
          <a:bodyPr/>
          <a:lstStyle/>
          <a:p>
            <a:fld id="{58D7C4F8-1D7E-554F-A18D-BF7733111614}" type="slidenum">
              <a:rPr lang="en-AE" smtClean="0"/>
              <a:t>11</a:t>
            </a:fld>
            <a:endParaRPr lang="en-AE"/>
          </a:p>
        </p:txBody>
      </p:sp>
    </p:spTree>
    <p:extLst>
      <p:ext uri="{BB962C8B-B14F-4D97-AF65-F5344CB8AC3E}">
        <p14:creationId xmlns:p14="http://schemas.microsoft.com/office/powerpoint/2010/main" val="32880906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40013" y="484479"/>
            <a:ext cx="6911974" cy="2954655"/>
          </a:xfrm>
        </p:spPr>
        <p:txBody>
          <a:bodyPr anchor="b">
            <a:normAutofit/>
          </a:bodyPr>
          <a:lstStyle>
            <a:lvl1pPr algn="ctr">
              <a:defRPr sz="5600" spc="-100" baseline="0"/>
            </a:lvl1pPr>
          </a:lstStyle>
          <a:p>
            <a:r>
              <a:rPr lang="en-US"/>
              <a:t>Click to edit Master title style</a:t>
            </a:r>
            <a:endParaRPr lang="en-US" dirty="0"/>
          </a:p>
        </p:txBody>
      </p:sp>
      <p:sp>
        <p:nvSpPr>
          <p:cNvPr id="3" name="Subtitle 2"/>
          <p:cNvSpPr>
            <a:spLocks noGrp="1"/>
          </p:cNvSpPr>
          <p:nvPr>
            <p:ph type="subTitle" idx="1"/>
          </p:nvPr>
        </p:nvSpPr>
        <p:spPr>
          <a:xfrm>
            <a:off x="2640013" y="3799133"/>
            <a:ext cx="6911974" cy="1969841"/>
          </a:xfrm>
        </p:spPr>
        <p:txBody>
          <a:bodyPr>
            <a:normAutofit/>
          </a:bodyPr>
          <a:lstStyle>
            <a:lvl1pPr marL="0" indent="0" algn="ctr">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2395C5C9-164C-46B3-A87E-7660D39D3106}" type="datetime2">
              <a:rPr lang="en-US" smtClean="0"/>
              <a:t>Tuesday, May 9,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409522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720000" y="2636838"/>
            <a:ext cx="10728325" cy="3132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5B75179A-1E2B-41AB-B400-4F1B4022FAEE}" type="datetime2">
              <a:rPr lang="en-US" smtClean="0"/>
              <a:t>Tuesday, May 9,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067144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40486" y="720000"/>
            <a:ext cx="1477328" cy="5048975"/>
          </a:xfrm>
        </p:spPr>
        <p:txBody>
          <a:bodyPr vert="eaVert">
            <a:normAutofit/>
          </a:bodyPr>
          <a:lstStyle>
            <a:lvl1pP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31838" y="720000"/>
            <a:ext cx="8929614" cy="5048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05681D0F-6595-4F14-8EF3-954CD87C797B}" type="datetime2">
              <a:rPr lang="en-US" smtClean="0"/>
              <a:t>Tuesday, May 9,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10076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720000" y="2541600"/>
            <a:ext cx="10728325" cy="32273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4DDCFF8A-AAF8-4A12-8A91-9CA0EAF6CBB9}" type="datetime2">
              <a:rPr lang="en-US" smtClean="0"/>
              <a:t>Tuesday, May 9, 2023</a:t>
            </a:fld>
            <a:endParaRPr lang="en-US" dirty="0"/>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32259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6" cy="2879724"/>
          </a:xfrm>
        </p:spPr>
        <p:txBody>
          <a:bodyPr anchor="b">
            <a:normAutofit/>
          </a:bodyPr>
          <a:lstStyle>
            <a:lvl1pPr>
              <a:defRPr sz="5600"/>
            </a:lvl1pPr>
          </a:lstStyle>
          <a:p>
            <a:r>
              <a:rPr lang="en-US"/>
              <a:t>Click to edit Master title style</a:t>
            </a:r>
            <a:endParaRPr lang="en-US" dirty="0"/>
          </a:p>
        </p:txBody>
      </p:sp>
      <p:sp>
        <p:nvSpPr>
          <p:cNvPr id="3" name="Text Placeholder 2"/>
          <p:cNvSpPr>
            <a:spLocks noGrp="1"/>
          </p:cNvSpPr>
          <p:nvPr>
            <p:ph type="body" idx="1"/>
          </p:nvPr>
        </p:nvSpPr>
        <p:spPr>
          <a:xfrm>
            <a:off x="719910" y="3858924"/>
            <a:ext cx="10728326" cy="1919076"/>
          </a:xfrm>
        </p:spPr>
        <p:txBody>
          <a:bodyPr>
            <a:normAutofit/>
          </a:bodyPr>
          <a:lstStyle>
            <a:lvl1pPr marL="0" indent="0">
              <a:buNone/>
              <a:defRPr sz="2800">
                <a:solidFill>
                  <a:schemeClr val="tx1">
                    <a:tint val="75000"/>
                    <a:alpha val="6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1837" y="6138000"/>
            <a:ext cx="3095626" cy="720000"/>
          </a:xfrm>
          <a:prstGeom prst="rect">
            <a:avLst/>
          </a:prstGeom>
        </p:spPr>
        <p:txBody>
          <a:bodyPr/>
          <a:lstStyle/>
          <a:p>
            <a:fld id="{ABCC25C3-021A-4B0B-8F70-0C181FE1CF45}" type="datetime2">
              <a:rPr lang="en-US" smtClean="0"/>
              <a:t>Tuesday, May 9, 2023</a:t>
            </a:fld>
            <a:endParaRPr lang="en-US"/>
          </a:p>
        </p:txBody>
      </p:sp>
      <p:sp>
        <p:nvSpPr>
          <p:cNvPr id="5" name="Footer Placeholder 4"/>
          <p:cNvSpPr>
            <a:spLocks noGrp="1"/>
          </p:cNvSpPr>
          <p:nvPr>
            <p:ph type="ftr" sz="quarter" idx="11"/>
          </p:nvPr>
        </p:nvSpPr>
        <p:spPr>
          <a:xfrm>
            <a:off x="4548188" y="6138000"/>
            <a:ext cx="5003800" cy="720000"/>
          </a:xfrm>
          <a:prstGeom prst="rect">
            <a:avLst/>
          </a:prstGeom>
        </p:spPr>
        <p:txBody>
          <a:bodyPr/>
          <a:lstStyle/>
          <a:p>
            <a:pPr algn="l"/>
            <a:r>
              <a:rPr lang="en-US" dirty="0"/>
              <a:t>Sample Footer Text</a:t>
            </a:r>
          </a:p>
        </p:txBody>
      </p:sp>
      <p:sp>
        <p:nvSpPr>
          <p:cNvPr id="6" name="Slide Number Placeholder 5"/>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703556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7200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58400" y="2541600"/>
            <a:ext cx="5003801" cy="3234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0C23D88D-8CEC-4ED9-A53B-5596187D9A16}" type="datetime2">
              <a:rPr lang="en-US" smtClean="0"/>
              <a:t>Tuesday, May 9,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4203233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10728325" cy="673005"/>
          </a:xfrm>
        </p:spPr>
        <p:txBody>
          <a:bodyPr>
            <a:normAutofit/>
          </a:bodyPr>
          <a:lstStyle/>
          <a:p>
            <a:r>
              <a:rPr lang="en-US"/>
              <a:t>Click to edit Master title style</a:t>
            </a:r>
            <a:endParaRPr lang="en-US" dirty="0"/>
          </a:p>
        </p:txBody>
      </p:sp>
      <p:sp>
        <p:nvSpPr>
          <p:cNvPr id="3" name="Text Placeholder 2"/>
          <p:cNvSpPr>
            <a:spLocks noGrp="1"/>
          </p:cNvSpPr>
          <p:nvPr>
            <p:ph type="body" idx="1"/>
          </p:nvPr>
        </p:nvSpPr>
        <p:spPr>
          <a:xfrm>
            <a:off x="720000" y="1840698"/>
            <a:ext cx="5015638" cy="565796"/>
          </a:xfrm>
        </p:spPr>
        <p:txBody>
          <a:bodyPr wrap="square"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720000" y="2541600"/>
            <a:ext cx="5003801"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400" y="1840698"/>
            <a:ext cx="5015638" cy="565796"/>
          </a:xfrm>
        </p:spPr>
        <p:txBody>
          <a:bodyPr anchor="b">
            <a:normAutofit/>
          </a:bodyPr>
          <a:lstStyle>
            <a:lvl1pPr marL="0" indent="0">
              <a:lnSpc>
                <a:spcPct val="120000"/>
              </a:lnSpc>
              <a:buNone/>
              <a:defRPr sz="16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400" y="2541600"/>
            <a:ext cx="5003800" cy="3234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731837" y="6138000"/>
            <a:ext cx="3095626" cy="720000"/>
          </a:xfrm>
          <a:prstGeom prst="rect">
            <a:avLst/>
          </a:prstGeom>
        </p:spPr>
        <p:txBody>
          <a:bodyPr/>
          <a:lstStyle/>
          <a:p>
            <a:fld id="{D2CCD382-DFDA-4722-A27A-59C21AD112F2}" type="datetime2">
              <a:rPr lang="en-US" smtClean="0"/>
              <a:t>Tuesday, May 9, 2023</a:t>
            </a:fld>
            <a:endParaRPr lang="en-US"/>
          </a:p>
        </p:txBody>
      </p:sp>
      <p:sp>
        <p:nvSpPr>
          <p:cNvPr id="8" name="Footer Placeholder 7"/>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9" name="Slide Number Placeholder 8"/>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2954234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731837" y="6138000"/>
            <a:ext cx="3095626" cy="720000"/>
          </a:xfrm>
          <a:prstGeom prst="rect">
            <a:avLst/>
          </a:prstGeom>
        </p:spPr>
        <p:txBody>
          <a:bodyPr/>
          <a:lstStyle/>
          <a:p>
            <a:fld id="{22F2A30D-1C09-413F-AAB1-38F366000715}" type="datetime2">
              <a:rPr lang="en-US" smtClean="0"/>
              <a:t>Tuesday, May 9, 2023</a:t>
            </a:fld>
            <a:endParaRPr lang="en-US"/>
          </a:p>
        </p:txBody>
      </p:sp>
      <p:sp>
        <p:nvSpPr>
          <p:cNvPr id="4" name="Footer Placeholder 3"/>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5" name="Slide Number Placeholder 4"/>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36772430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731837" y="6138000"/>
            <a:ext cx="3095626" cy="720000"/>
          </a:xfrm>
          <a:prstGeom prst="rect">
            <a:avLst/>
          </a:prstGeom>
        </p:spPr>
        <p:txBody>
          <a:bodyPr/>
          <a:lstStyle/>
          <a:p>
            <a:fld id="{6DB82B9C-D65E-4F64-95C3-B10F3B00F0D9}" type="datetime2">
              <a:rPr lang="en-US" smtClean="0"/>
              <a:t>Tuesday, May 9, 2023</a:t>
            </a:fld>
            <a:endParaRPr lang="en-US"/>
          </a:p>
        </p:txBody>
      </p:sp>
      <p:sp>
        <p:nvSpPr>
          <p:cNvPr id="3" name="Footer Placeholder 2"/>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4" name="Slide Number Placeholder 3"/>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175652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107463" cy="1477328"/>
          </a:xfrm>
        </p:spPr>
        <p:txBody>
          <a:bodyPr anchor="t" anchorCtr="0">
            <a:normAutofit/>
          </a:bodyPr>
          <a:lstStyle>
            <a:lvl1pPr>
              <a:lnSpc>
                <a:spcPct val="100000"/>
              </a:lnSpc>
              <a:defRPr sz="2800"/>
            </a:lvl1pPr>
          </a:lstStyle>
          <a:p>
            <a:r>
              <a:rPr lang="en-US"/>
              <a:t>Click to edit Master title style</a:t>
            </a:r>
            <a:endParaRPr lang="en-US" dirty="0"/>
          </a:p>
        </p:txBody>
      </p:sp>
      <p:sp>
        <p:nvSpPr>
          <p:cNvPr id="3" name="Content Placeholder 2"/>
          <p:cNvSpPr>
            <a:spLocks noGrp="1"/>
          </p:cNvSpPr>
          <p:nvPr>
            <p:ph idx="1"/>
          </p:nvPr>
        </p:nvSpPr>
        <p:spPr>
          <a:xfrm>
            <a:off x="4548188" y="584662"/>
            <a:ext cx="6911974" cy="5184313"/>
          </a:xfrm>
        </p:spPr>
        <p:txBody>
          <a:bodyPr/>
          <a:lstStyle>
            <a:lvl1pPr marL="0" indent="0">
              <a:lnSpc>
                <a:spcPct val="100000"/>
              </a:lnSpc>
              <a:buNone/>
              <a:defRPr sz="4800"/>
            </a:lvl1pPr>
            <a:lvl2pPr marL="914400" indent="-457200">
              <a:buFont typeface="Arial" panose="020B0604020202020204" pitchFamily="34" charset="0"/>
              <a:buChar char="•"/>
              <a:defRPr sz="2000"/>
            </a:lvl2pPr>
            <a:lvl3pPr marL="1257300" indent="-342900">
              <a:buFont typeface="Arial" panose="020B0604020202020204" pitchFamily="34" charset="0"/>
              <a:buChar char="•"/>
              <a:defRPr sz="2000"/>
            </a:lvl3pPr>
            <a:lvl4pPr marL="1714500" indent="-342900">
              <a:buFont typeface="Arial" panose="020B0604020202020204" pitchFamily="34" charset="0"/>
              <a:buChar char="•"/>
              <a:defRPr sz="2000"/>
            </a:lvl4pPr>
            <a:lvl5pPr marL="2171700" indent="-342900">
              <a:buFont typeface="Arial" panose="020B0604020202020204" pitchFamily="34" charset="0"/>
              <a:buChar cha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0000" y="2541600"/>
            <a:ext cx="3107463" cy="323183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B7F5FDCC-6AAC-4A08-B9E0-3793AB5E64C3}" type="datetime2">
              <a:rPr lang="en-US" smtClean="0"/>
              <a:t>Tuesday, May 9,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512262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20000" y="619200"/>
            <a:ext cx="3095626" cy="1476000"/>
          </a:xfrm>
        </p:spPr>
        <p:txBody>
          <a:bodyPr anchor="t" anchorCtr="0">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548188" y="728664"/>
            <a:ext cx="6923812" cy="504031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0000" y="2541600"/>
            <a:ext cx="3095625" cy="3232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31837" y="6138000"/>
            <a:ext cx="3095626" cy="720000"/>
          </a:xfrm>
          <a:prstGeom prst="rect">
            <a:avLst/>
          </a:prstGeom>
        </p:spPr>
        <p:txBody>
          <a:bodyPr/>
          <a:lstStyle/>
          <a:p>
            <a:fld id="{349FE94D-439C-40F1-900E-BC07940E3988}" type="datetime2">
              <a:rPr lang="en-US" smtClean="0"/>
              <a:t>Tuesday, May 9, 2023</a:t>
            </a:fld>
            <a:endParaRPr lang="en-US"/>
          </a:p>
        </p:txBody>
      </p:sp>
      <p:sp>
        <p:nvSpPr>
          <p:cNvPr id="6" name="Footer Placeholder 5"/>
          <p:cNvSpPr>
            <a:spLocks noGrp="1"/>
          </p:cNvSpPr>
          <p:nvPr>
            <p:ph type="ftr" sz="quarter" idx="11"/>
          </p:nvPr>
        </p:nvSpPr>
        <p:spPr>
          <a:xfrm>
            <a:off x="4548188" y="6138000"/>
            <a:ext cx="5003800" cy="720000"/>
          </a:xfrm>
          <a:prstGeom prst="rect">
            <a:avLst/>
          </a:prstGeom>
        </p:spPr>
        <p:txBody>
          <a:bodyPr/>
          <a:lstStyle/>
          <a:p>
            <a:r>
              <a:rPr lang="en-US"/>
              <a:t>Sample Footer Text</a:t>
            </a:r>
          </a:p>
        </p:txBody>
      </p:sp>
      <p:sp>
        <p:nvSpPr>
          <p:cNvPr id="7" name="Slide Number Placeholder 6"/>
          <p:cNvSpPr>
            <a:spLocks noGrp="1"/>
          </p:cNvSpPr>
          <p:nvPr>
            <p:ph type="sldNum" sz="quarter" idx="12"/>
          </p:nvPr>
        </p:nvSpPr>
        <p:spPr>
          <a:xfrm>
            <a:off x="10272713" y="6138000"/>
            <a:ext cx="1187449" cy="720000"/>
          </a:xfrm>
          <a:prstGeom prst="rect">
            <a:avLst/>
          </a:prstGeom>
        </p:spPr>
        <p:txBody>
          <a:bodyPr/>
          <a:lstStyle/>
          <a:p>
            <a:fld id="{1621B6DD-29C1-4FEA-923F-71EA1347694C}" type="slidenum">
              <a:rPr lang="en-US" smtClean="0"/>
              <a:t>‹#›</a:t>
            </a:fld>
            <a:endParaRPr lang="en-US"/>
          </a:p>
        </p:txBody>
      </p:sp>
    </p:spTree>
    <p:extLst>
      <p:ext uri="{BB962C8B-B14F-4D97-AF65-F5344CB8AC3E}">
        <p14:creationId xmlns:p14="http://schemas.microsoft.com/office/powerpoint/2010/main" val="16469080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646535-AEF6-4883-A4F9-EEC1F8B4319E}"/>
              </a:ext>
            </a:extLst>
          </p:cNvPr>
          <p:cNvSpPr/>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720000" y="619200"/>
            <a:ext cx="10728322" cy="1477328"/>
          </a:xfrm>
          <a:prstGeom prst="rect">
            <a:avLst/>
          </a:prstGeom>
        </p:spPr>
        <p:txBody>
          <a:bodyPr vert="horz" wrap="square" lIns="0" tIns="0" rIns="0" bIns="0" rtlCol="0" anchor="t" anchorCtr="0">
            <a:normAutofit/>
          </a:bodyPr>
          <a:lstStyle/>
          <a:p>
            <a:endParaRPr lang="en-US" dirty="0"/>
          </a:p>
        </p:txBody>
      </p:sp>
      <p:sp>
        <p:nvSpPr>
          <p:cNvPr id="3" name="Text Placeholder 2"/>
          <p:cNvSpPr>
            <a:spLocks noGrp="1"/>
          </p:cNvSpPr>
          <p:nvPr>
            <p:ph type="body" idx="1"/>
          </p:nvPr>
        </p:nvSpPr>
        <p:spPr>
          <a:xfrm>
            <a:off x="720000" y="2541600"/>
            <a:ext cx="10728325" cy="32273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1837" y="6138000"/>
            <a:ext cx="3095626" cy="720000"/>
          </a:xfrm>
          <a:prstGeom prst="rect">
            <a:avLst/>
          </a:prstGeom>
        </p:spPr>
        <p:txBody>
          <a:bodyPr vert="horz" lIns="0" tIns="180000" rIns="0" bIns="180000" rtlCol="0" anchor="ctr"/>
          <a:lstStyle>
            <a:lvl1pPr algn="l">
              <a:lnSpc>
                <a:spcPct val="120000"/>
              </a:lnSpc>
              <a:defRPr sz="1200" spc="20" baseline="0">
                <a:solidFill>
                  <a:schemeClr val="tx1"/>
                </a:solidFill>
                <a:latin typeface="+mn-lt"/>
              </a:defRPr>
            </a:lvl1pPr>
          </a:lstStyle>
          <a:p>
            <a:fld id="{8DEA2CF1-0EB2-4673-802D-3371233E4A77}" type="datetime2">
              <a:rPr lang="en-US" smtClean="0"/>
              <a:t>Tuesday, May 9, 2023</a:t>
            </a:fld>
            <a:endParaRPr lang="en-US" dirty="0"/>
          </a:p>
        </p:txBody>
      </p:sp>
      <p:sp>
        <p:nvSpPr>
          <p:cNvPr id="5" name="Footer Placeholder 4"/>
          <p:cNvSpPr>
            <a:spLocks noGrp="1"/>
          </p:cNvSpPr>
          <p:nvPr>
            <p:ph type="ftr" sz="quarter" idx="3"/>
          </p:nvPr>
        </p:nvSpPr>
        <p:spPr>
          <a:xfrm>
            <a:off x="4548188" y="6138000"/>
            <a:ext cx="5003800" cy="720000"/>
          </a:xfrm>
          <a:prstGeom prst="rect">
            <a:avLst/>
          </a:prstGeom>
        </p:spPr>
        <p:txBody>
          <a:bodyPr vert="horz" lIns="0" tIns="180000" rIns="0" bIns="180000" rtlCol="0" anchor="ctr"/>
          <a:lstStyle>
            <a:lvl1pPr algn="ctr">
              <a:lnSpc>
                <a:spcPct val="120000"/>
              </a:lnSpc>
              <a:defRPr sz="1200" spc="20" baseline="0">
                <a:solidFill>
                  <a:schemeClr val="tx1"/>
                </a:solidFill>
                <a:latin typeface="+mn-lt"/>
              </a:defRPr>
            </a:lvl1pPr>
          </a:lstStyle>
          <a:p>
            <a:pPr algn="l"/>
            <a:r>
              <a:rPr lang="en-US"/>
              <a:t>Sample Footer Text</a:t>
            </a:r>
            <a:endParaRPr lang="en-US" dirty="0"/>
          </a:p>
        </p:txBody>
      </p:sp>
      <p:sp>
        <p:nvSpPr>
          <p:cNvPr id="6" name="Slide Number Placeholder 5"/>
          <p:cNvSpPr>
            <a:spLocks noGrp="1"/>
          </p:cNvSpPr>
          <p:nvPr>
            <p:ph type="sldNum" sz="quarter" idx="4"/>
          </p:nvPr>
        </p:nvSpPr>
        <p:spPr>
          <a:xfrm>
            <a:off x="10272713" y="6138000"/>
            <a:ext cx="1187449" cy="720000"/>
          </a:xfrm>
          <a:prstGeom prst="rect">
            <a:avLst/>
          </a:prstGeom>
        </p:spPr>
        <p:txBody>
          <a:bodyPr vert="horz" lIns="0" tIns="180000" rIns="0" bIns="180000" rtlCol="0" anchor="ctr"/>
          <a:lstStyle>
            <a:lvl1pPr algn="r">
              <a:lnSpc>
                <a:spcPct val="120000"/>
              </a:lnSpc>
              <a:defRPr sz="1200" spc="20" baseline="0">
                <a:solidFill>
                  <a:schemeClr val="tx1"/>
                </a:solidFill>
                <a:latin typeface="+mn-lt"/>
              </a:defRPr>
            </a:lvl1pPr>
          </a:lstStyle>
          <a:p>
            <a:fld id="{1621B6DD-29C1-4FEA-923F-71EA1347694C}" type="slidenum">
              <a:rPr lang="en-US" smtClean="0"/>
              <a:pPr/>
              <a:t>‹#›</a:t>
            </a:fld>
            <a:endParaRPr lang="en-US" dirty="0"/>
          </a:p>
        </p:txBody>
      </p:sp>
    </p:spTree>
    <p:extLst>
      <p:ext uri="{BB962C8B-B14F-4D97-AF65-F5344CB8AC3E}">
        <p14:creationId xmlns:p14="http://schemas.microsoft.com/office/powerpoint/2010/main" val="4239445590"/>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5" r:id="rId6"/>
    <p:sldLayoutId id="2147483680" r:id="rId7"/>
    <p:sldLayoutId id="2147483681" r:id="rId8"/>
    <p:sldLayoutId id="2147483682" r:id="rId9"/>
    <p:sldLayoutId id="2147483684" r:id="rId10"/>
    <p:sldLayoutId id="2147483683" r:id="rId11"/>
  </p:sldLayoutIdLst>
  <p:hf sldNum="0" hdr="0" ftr="0" dt="0"/>
  <p:txStyles>
    <p:titleStyle>
      <a:lvl1pPr algn="l" defTabSz="914400" rtl="0" eaLnBrk="1" latinLnBrk="0" hangingPunct="1">
        <a:lnSpc>
          <a:spcPct val="100000"/>
        </a:lnSpc>
        <a:spcBef>
          <a:spcPct val="0"/>
        </a:spcBef>
        <a:buNone/>
        <a:defRPr sz="3200" kern="1200" cap="none"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1pPr>
      <a:lvl2pPr marL="6858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2pPr>
      <a:lvl3pPr marL="11430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3pPr>
      <a:lvl4pPr marL="16002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4pPr>
      <a:lvl5pPr marL="2057400" indent="-228600" algn="l" defTabSz="914400" rtl="0" eaLnBrk="1" latinLnBrk="0" hangingPunct="1">
        <a:lnSpc>
          <a:spcPct val="120000"/>
        </a:lnSpc>
        <a:spcBef>
          <a:spcPts val="500"/>
        </a:spcBef>
        <a:buClr>
          <a:schemeClr val="accent4"/>
        </a:buClr>
        <a:buFont typeface="The Hand Extrablack" panose="03070A02030502020204" pitchFamily="66" charset="0"/>
        <a:buChar char="•"/>
        <a:defRPr sz="2000" kern="1200" spc="20" baseline="0">
          <a:solidFill>
            <a:schemeClr val="tx1">
              <a:alpha val="58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0.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E760B8C-89FC-4C84-BDDB-42EAB2395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9E0BC6A-8770-1AE4-0450-8DB23D1A1A80}"/>
              </a:ext>
            </a:extLst>
          </p:cNvPr>
          <p:cNvPicPr>
            <a:picLocks noChangeAspect="1"/>
          </p:cNvPicPr>
          <p:nvPr/>
        </p:nvPicPr>
        <p:blipFill rotWithShape="1">
          <a:blip r:embed="rId2"/>
          <a:srcRect b="7787"/>
          <a:stretch/>
        </p:blipFill>
        <p:spPr>
          <a:xfrm>
            <a:off x="20" y="10"/>
            <a:ext cx="12191980" cy="6857990"/>
          </a:xfrm>
          <a:custGeom>
            <a:avLst/>
            <a:gdLst/>
            <a:ahLst/>
            <a:cxnLst/>
            <a:rect l="l" t="t" r="r" b="b"/>
            <a:pathLst>
              <a:path w="12192000" h="6858000">
                <a:moveTo>
                  <a:pt x="0" y="0"/>
                </a:moveTo>
                <a:lnTo>
                  <a:pt x="12192000" y="0"/>
                </a:lnTo>
                <a:lnTo>
                  <a:pt x="12192000" y="6858000"/>
                </a:lnTo>
                <a:lnTo>
                  <a:pt x="0" y="6858000"/>
                </a:lnTo>
                <a:close/>
              </a:path>
            </a:pathLst>
          </a:custGeom>
        </p:spPr>
      </p:pic>
      <p:sp useBgFill="1">
        <p:nvSpPr>
          <p:cNvPr id="18" name="Freeform: Shape 17">
            <a:extLst>
              <a:ext uri="{FF2B5EF4-FFF2-40B4-BE49-F238E27FC236}">
                <a16:creationId xmlns:a16="http://schemas.microsoft.com/office/drawing/2014/main" id="{26D9977B-0E49-40A1-B999-9C80377FC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100407" cy="6858000"/>
          </a:xfrm>
          <a:custGeom>
            <a:avLst/>
            <a:gdLst>
              <a:gd name="connsiteX0" fmla="*/ 1478232 w 7100407"/>
              <a:gd name="connsiteY0" fmla="*/ 0 h 6858000"/>
              <a:gd name="connsiteX1" fmla="*/ 5123701 w 7100407"/>
              <a:gd name="connsiteY1" fmla="*/ 0 h 6858000"/>
              <a:gd name="connsiteX2" fmla="*/ 5336836 w 7100407"/>
              <a:gd name="connsiteY2" fmla="*/ 117758 h 6858000"/>
              <a:gd name="connsiteX3" fmla="*/ 5569892 w 7100407"/>
              <a:gd name="connsiteY3" fmla="*/ 265913 h 6858000"/>
              <a:gd name="connsiteX4" fmla="*/ 6748214 w 7100407"/>
              <a:gd name="connsiteY4" fmla="*/ 1870260 h 6858000"/>
              <a:gd name="connsiteX5" fmla="*/ 7044312 w 7100407"/>
              <a:gd name="connsiteY5" fmla="*/ 3583629 h 6858000"/>
              <a:gd name="connsiteX6" fmla="*/ 5784507 w 7100407"/>
              <a:gd name="connsiteY6" fmla="*/ 6102159 h 6858000"/>
              <a:gd name="connsiteX7" fmla="*/ 4543102 w 7100407"/>
              <a:gd name="connsiteY7" fmla="*/ 6794309 h 6858000"/>
              <a:gd name="connsiteX8" fmla="*/ 4294648 w 7100407"/>
              <a:gd name="connsiteY8" fmla="*/ 6858000 h 6858000"/>
              <a:gd name="connsiteX9" fmla="*/ 2401901 w 7100407"/>
              <a:gd name="connsiteY9" fmla="*/ 6858000 h 6858000"/>
              <a:gd name="connsiteX10" fmla="*/ 2199908 w 7100407"/>
              <a:gd name="connsiteY10" fmla="*/ 6808527 h 6858000"/>
              <a:gd name="connsiteX11" fmla="*/ 1561496 w 7100407"/>
              <a:gd name="connsiteY11" fmla="*/ 6516913 h 6858000"/>
              <a:gd name="connsiteX12" fmla="*/ 508318 w 7100407"/>
              <a:gd name="connsiteY12" fmla="*/ 5721038 h 6858000"/>
              <a:gd name="connsiteX13" fmla="*/ 43792 w 7100407"/>
              <a:gd name="connsiteY13" fmla="*/ 5068808 h 6858000"/>
              <a:gd name="connsiteX14" fmla="*/ 0 w 7100407"/>
              <a:gd name="connsiteY14" fmla="*/ 4992019 h 6858000"/>
              <a:gd name="connsiteX15" fmla="*/ 0 w 7100407"/>
              <a:gd name="connsiteY15" fmla="*/ 1586010 h 6858000"/>
              <a:gd name="connsiteX16" fmla="*/ 3658 w 7100407"/>
              <a:gd name="connsiteY16" fmla="*/ 1575960 h 6858000"/>
              <a:gd name="connsiteX17" fmla="*/ 763224 w 7100407"/>
              <a:gd name="connsiteY17" fmla="*/ 435512 h 6858000"/>
              <a:gd name="connsiteX18" fmla="*/ 1376867 w 7100407"/>
              <a:gd name="connsiteY18" fmla="*/ 5354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100407" h="6858000">
                <a:moveTo>
                  <a:pt x="1478232" y="0"/>
                </a:moveTo>
                <a:lnTo>
                  <a:pt x="5123701" y="0"/>
                </a:lnTo>
                <a:lnTo>
                  <a:pt x="5336836" y="117758"/>
                </a:lnTo>
                <a:cubicBezTo>
                  <a:pt x="5419064" y="166493"/>
                  <a:pt x="5496999" y="216088"/>
                  <a:pt x="5569892" y="265913"/>
                </a:cubicBezTo>
                <a:cubicBezTo>
                  <a:pt x="5738965" y="373824"/>
                  <a:pt x="6502212" y="1317394"/>
                  <a:pt x="6748214" y="1870260"/>
                </a:cubicBezTo>
                <a:cubicBezTo>
                  <a:pt x="6993681" y="2422592"/>
                  <a:pt x="7205013" y="2877517"/>
                  <a:pt x="7044312" y="3583629"/>
                </a:cubicBezTo>
                <a:cubicBezTo>
                  <a:pt x="6883604" y="4288680"/>
                  <a:pt x="6353534" y="5625104"/>
                  <a:pt x="5784507" y="6102159"/>
                </a:cubicBezTo>
                <a:cubicBezTo>
                  <a:pt x="5429525" y="6399659"/>
                  <a:pt x="5014472" y="6649034"/>
                  <a:pt x="4543102" y="6794309"/>
                </a:cubicBezTo>
                <a:lnTo>
                  <a:pt x="4294648" y="6858000"/>
                </a:lnTo>
                <a:lnTo>
                  <a:pt x="2401901" y="6858000"/>
                </a:lnTo>
                <a:lnTo>
                  <a:pt x="2199908" y="6808527"/>
                </a:lnTo>
                <a:cubicBezTo>
                  <a:pt x="1966062" y="6739921"/>
                  <a:pt x="1757315" y="6643529"/>
                  <a:pt x="1561496" y="6516913"/>
                </a:cubicBezTo>
                <a:cubicBezTo>
                  <a:pt x="1210791" y="6251624"/>
                  <a:pt x="784153" y="6061198"/>
                  <a:pt x="508318" y="5721038"/>
                </a:cubicBezTo>
                <a:cubicBezTo>
                  <a:pt x="370401" y="5550958"/>
                  <a:pt x="199309" y="5325558"/>
                  <a:pt x="43792" y="5068808"/>
                </a:cubicBezTo>
                <a:lnTo>
                  <a:pt x="0" y="4992019"/>
                </a:lnTo>
                <a:lnTo>
                  <a:pt x="0" y="1586010"/>
                </a:lnTo>
                <a:lnTo>
                  <a:pt x="3658" y="1575960"/>
                </a:lnTo>
                <a:cubicBezTo>
                  <a:pt x="175346" y="1155399"/>
                  <a:pt x="427427" y="771309"/>
                  <a:pt x="763224" y="435512"/>
                </a:cubicBezTo>
                <a:cubicBezTo>
                  <a:pt x="809294" y="389442"/>
                  <a:pt x="1049752" y="231096"/>
                  <a:pt x="1376867" y="53544"/>
                </a:cubicBezTo>
                <a:close/>
              </a:path>
            </a:pathLst>
          </a:cu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354F7-C6C1-6D17-6645-E7D6010C98D5}"/>
              </a:ext>
            </a:extLst>
          </p:cNvPr>
          <p:cNvSpPr>
            <a:spLocks noGrp="1"/>
          </p:cNvSpPr>
          <p:nvPr>
            <p:ph type="ctrTitle"/>
          </p:nvPr>
        </p:nvSpPr>
        <p:spPr>
          <a:xfrm>
            <a:off x="720000" y="1449388"/>
            <a:ext cx="5015638" cy="2075012"/>
          </a:xfrm>
        </p:spPr>
        <p:txBody>
          <a:bodyPr>
            <a:normAutofit fontScale="90000"/>
          </a:bodyPr>
          <a:lstStyle/>
          <a:p>
            <a:r>
              <a:rPr lang="en-AE" dirty="0"/>
              <a:t> A Simulation </a:t>
            </a:r>
            <a:br>
              <a:rPr lang="en-AE" dirty="0"/>
            </a:br>
            <a:r>
              <a:rPr lang="en-AE" dirty="0"/>
              <a:t>of the Solar </a:t>
            </a:r>
            <a:br>
              <a:rPr lang="en-AE" dirty="0"/>
            </a:br>
            <a:r>
              <a:rPr lang="en-AE" dirty="0"/>
              <a:t>System </a:t>
            </a:r>
          </a:p>
        </p:txBody>
      </p:sp>
      <p:sp>
        <p:nvSpPr>
          <p:cNvPr id="3" name="Subtitle 2">
            <a:extLst>
              <a:ext uri="{FF2B5EF4-FFF2-40B4-BE49-F238E27FC236}">
                <a16:creationId xmlns:a16="http://schemas.microsoft.com/office/drawing/2014/main" id="{F87019C9-0E96-D15E-01B4-91E34C23F347}"/>
              </a:ext>
            </a:extLst>
          </p:cNvPr>
          <p:cNvSpPr>
            <a:spLocks noGrp="1"/>
          </p:cNvSpPr>
          <p:nvPr>
            <p:ph type="subTitle" idx="1"/>
          </p:nvPr>
        </p:nvSpPr>
        <p:spPr>
          <a:xfrm>
            <a:off x="720000" y="3830398"/>
            <a:ext cx="5015638" cy="1219439"/>
          </a:xfrm>
        </p:spPr>
        <p:txBody>
          <a:bodyPr>
            <a:normAutofit/>
          </a:bodyPr>
          <a:lstStyle/>
          <a:p>
            <a:pPr>
              <a:lnSpc>
                <a:spcPct val="100000"/>
              </a:lnSpc>
            </a:pPr>
            <a:r>
              <a:rPr lang="en-US" sz="2400" i="1" dirty="0"/>
              <a:t>Computational Physics</a:t>
            </a:r>
          </a:p>
          <a:p>
            <a:pPr>
              <a:lnSpc>
                <a:spcPct val="100000"/>
              </a:lnSpc>
            </a:pPr>
            <a:r>
              <a:rPr lang="en-US" i="1" dirty="0"/>
              <a:t>Mathilde Simoni</a:t>
            </a:r>
          </a:p>
          <a:p>
            <a:endParaRPr lang="en-AE" dirty="0"/>
          </a:p>
        </p:txBody>
      </p:sp>
    </p:spTree>
    <p:extLst>
      <p:ext uri="{BB962C8B-B14F-4D97-AF65-F5344CB8AC3E}">
        <p14:creationId xmlns:p14="http://schemas.microsoft.com/office/powerpoint/2010/main" val="3768647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2000"/>
                                  </p:stCondLst>
                                  <p:iterate type="lt">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400"/>
                                        <p:tgtEl>
                                          <p:spTgt spid="3">
                                            <p:txEl>
                                              <p:pRg st="1" end="1"/>
                                            </p:txEl>
                                          </p:spTgt>
                                        </p:tgtEl>
                                      </p:cBhvr>
                                    </p:animEffect>
                                  </p:childTnLst>
                                </p:cTn>
                              </p:par>
                              <p:par>
                                <p:cTn id="13" presetID="10" presetClass="entr" presetSubtype="0" fill="hold" grpId="0" nodeType="withEffect">
                                  <p:stCondLst>
                                    <p:cond delay="1000"/>
                                  </p:stCondLst>
                                  <p:iterate type="lt">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9105D-D512-9196-9EF4-CEB8F4FF009B}"/>
              </a:ext>
            </a:extLst>
          </p:cNvPr>
          <p:cNvSpPr>
            <a:spLocks noGrp="1"/>
          </p:cNvSpPr>
          <p:nvPr>
            <p:ph type="title"/>
          </p:nvPr>
        </p:nvSpPr>
        <p:spPr>
          <a:xfrm>
            <a:off x="731839" y="404888"/>
            <a:ext cx="10728322" cy="635442"/>
          </a:xfrm>
        </p:spPr>
        <p:txBody>
          <a:bodyPr/>
          <a:lstStyle/>
          <a:p>
            <a:pPr algn="ctr"/>
            <a:r>
              <a:rPr lang="en-AE" b="1" dirty="0"/>
              <a:t>Analysis: Time Performance</a:t>
            </a:r>
          </a:p>
        </p:txBody>
      </p:sp>
      <p:pic>
        <p:nvPicPr>
          <p:cNvPr id="25" name="Content Placeholder 24" descr="A picture containing text, screenshot, plot, line&#10;&#10;Description automatically generated">
            <a:extLst>
              <a:ext uri="{FF2B5EF4-FFF2-40B4-BE49-F238E27FC236}">
                <a16:creationId xmlns:a16="http://schemas.microsoft.com/office/drawing/2014/main" id="{F0BB8D22-0734-D332-0A8B-2229313EF391}"/>
              </a:ext>
            </a:extLst>
          </p:cNvPr>
          <p:cNvPicPr>
            <a:picLocks noGrp="1" noChangeAspect="1"/>
          </p:cNvPicPr>
          <p:nvPr>
            <p:ph idx="1"/>
          </p:nvPr>
        </p:nvPicPr>
        <p:blipFill>
          <a:blip r:embed="rId3"/>
          <a:stretch>
            <a:fillRect/>
          </a:stretch>
        </p:blipFill>
        <p:spPr>
          <a:xfrm>
            <a:off x="2131219" y="1067192"/>
            <a:ext cx="7929562" cy="5451574"/>
          </a:xfrm>
        </p:spPr>
      </p:pic>
    </p:spTree>
    <p:extLst>
      <p:ext uri="{BB962C8B-B14F-4D97-AF65-F5344CB8AC3E}">
        <p14:creationId xmlns:p14="http://schemas.microsoft.com/office/powerpoint/2010/main" val="889309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9105D-D512-9196-9EF4-CEB8F4FF009B}"/>
              </a:ext>
            </a:extLst>
          </p:cNvPr>
          <p:cNvSpPr>
            <a:spLocks noGrp="1"/>
          </p:cNvSpPr>
          <p:nvPr>
            <p:ph type="title"/>
          </p:nvPr>
        </p:nvSpPr>
        <p:spPr>
          <a:xfrm>
            <a:off x="731839" y="462037"/>
            <a:ext cx="10728322" cy="635442"/>
          </a:xfrm>
        </p:spPr>
        <p:txBody>
          <a:bodyPr/>
          <a:lstStyle/>
          <a:p>
            <a:pPr algn="ctr"/>
            <a:r>
              <a:rPr lang="en-AE" b="1" dirty="0"/>
              <a:t>Analysis: Accuracy</a:t>
            </a:r>
          </a:p>
        </p:txBody>
      </p:sp>
      <p:pic>
        <p:nvPicPr>
          <p:cNvPr id="9" name="Content Placeholder 8" descr="A picture containing screenshot, text, line, parallel&#10;&#10;Description automatically generated">
            <a:extLst>
              <a:ext uri="{FF2B5EF4-FFF2-40B4-BE49-F238E27FC236}">
                <a16:creationId xmlns:a16="http://schemas.microsoft.com/office/drawing/2014/main" id="{9D3DF6FB-551F-41CF-DFAA-70AFD1F680F2}"/>
              </a:ext>
            </a:extLst>
          </p:cNvPr>
          <p:cNvPicPr>
            <a:picLocks noGrp="1" noChangeAspect="1"/>
          </p:cNvPicPr>
          <p:nvPr>
            <p:ph idx="1"/>
          </p:nvPr>
        </p:nvPicPr>
        <p:blipFill>
          <a:blip r:embed="rId3"/>
          <a:stretch>
            <a:fillRect/>
          </a:stretch>
        </p:blipFill>
        <p:spPr>
          <a:xfrm>
            <a:off x="2124740" y="1097479"/>
            <a:ext cx="7942520" cy="5460483"/>
          </a:xfrm>
        </p:spPr>
      </p:pic>
    </p:spTree>
    <p:extLst>
      <p:ext uri="{BB962C8B-B14F-4D97-AF65-F5344CB8AC3E}">
        <p14:creationId xmlns:p14="http://schemas.microsoft.com/office/powerpoint/2010/main" val="3523526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9105D-D512-9196-9EF4-CEB8F4FF009B}"/>
              </a:ext>
            </a:extLst>
          </p:cNvPr>
          <p:cNvSpPr>
            <a:spLocks noGrp="1"/>
          </p:cNvSpPr>
          <p:nvPr>
            <p:ph type="title"/>
          </p:nvPr>
        </p:nvSpPr>
        <p:spPr>
          <a:xfrm>
            <a:off x="731838" y="433462"/>
            <a:ext cx="10728322" cy="635442"/>
          </a:xfrm>
        </p:spPr>
        <p:txBody>
          <a:bodyPr/>
          <a:lstStyle/>
          <a:p>
            <a:pPr algn="ctr"/>
            <a:r>
              <a:rPr lang="en-AE" b="1" dirty="0"/>
              <a:t>Analysis: Trajectory of the Sun</a:t>
            </a:r>
          </a:p>
        </p:txBody>
      </p:sp>
      <p:pic>
        <p:nvPicPr>
          <p:cNvPr id="6" name="Content Placeholder 5" descr="A picture containing screenshot, circle, diagram, design&#10;&#10;Description automatically generated">
            <a:extLst>
              <a:ext uri="{FF2B5EF4-FFF2-40B4-BE49-F238E27FC236}">
                <a16:creationId xmlns:a16="http://schemas.microsoft.com/office/drawing/2014/main" id="{D56433C0-98E1-98E5-08E4-567D64618EDA}"/>
              </a:ext>
            </a:extLst>
          </p:cNvPr>
          <p:cNvPicPr>
            <a:picLocks noGrp="1" noChangeAspect="1"/>
          </p:cNvPicPr>
          <p:nvPr>
            <p:ph idx="1"/>
          </p:nvPr>
        </p:nvPicPr>
        <p:blipFill>
          <a:blip r:embed="rId3"/>
          <a:stretch>
            <a:fillRect/>
          </a:stretch>
        </p:blipFill>
        <p:spPr>
          <a:xfrm>
            <a:off x="2125264" y="1068904"/>
            <a:ext cx="7941469" cy="5459760"/>
          </a:xfrm>
        </p:spPr>
      </p:pic>
    </p:spTree>
    <p:extLst>
      <p:ext uri="{BB962C8B-B14F-4D97-AF65-F5344CB8AC3E}">
        <p14:creationId xmlns:p14="http://schemas.microsoft.com/office/powerpoint/2010/main" val="30008365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B79105D-D512-9196-9EF4-CEB8F4FF009B}"/>
              </a:ext>
            </a:extLst>
          </p:cNvPr>
          <p:cNvSpPr>
            <a:spLocks noGrp="1"/>
          </p:cNvSpPr>
          <p:nvPr>
            <p:ph type="title"/>
          </p:nvPr>
        </p:nvSpPr>
        <p:spPr>
          <a:xfrm>
            <a:off x="731839" y="404888"/>
            <a:ext cx="10728322" cy="635442"/>
          </a:xfrm>
        </p:spPr>
        <p:txBody>
          <a:bodyPr/>
          <a:lstStyle/>
          <a:p>
            <a:pPr algn="ctr"/>
            <a:r>
              <a:rPr lang="en-AE" b="1" dirty="0"/>
              <a:t>Analysis: Slopes</a:t>
            </a:r>
          </a:p>
        </p:txBody>
      </p:sp>
      <p:pic>
        <p:nvPicPr>
          <p:cNvPr id="7" name="Content Placeholder 6" descr="A picture containing text, screenshot, diagram, line&#10;&#10;Description automatically generated">
            <a:extLst>
              <a:ext uri="{FF2B5EF4-FFF2-40B4-BE49-F238E27FC236}">
                <a16:creationId xmlns:a16="http://schemas.microsoft.com/office/drawing/2014/main" id="{EABE428D-AC8C-4418-F1E9-7BA6205AE96F}"/>
              </a:ext>
            </a:extLst>
          </p:cNvPr>
          <p:cNvPicPr>
            <a:picLocks noGrp="1" noChangeAspect="1"/>
          </p:cNvPicPr>
          <p:nvPr>
            <p:ph idx="1"/>
          </p:nvPr>
        </p:nvPicPr>
        <p:blipFill rotWithShape="1">
          <a:blip r:embed="rId3"/>
          <a:srcRect l="6172" t="4482" r="7806" b="6328"/>
          <a:stretch/>
        </p:blipFill>
        <p:spPr>
          <a:xfrm>
            <a:off x="239944" y="1040330"/>
            <a:ext cx="7669814" cy="5467275"/>
          </a:xfrm>
        </p:spPr>
      </p:pic>
      <p:pic>
        <p:nvPicPr>
          <p:cNvPr id="9" name="Picture 8" descr="A picture containing text, screenshot, plot, diagram&#10;&#10;Description automatically generated">
            <a:extLst>
              <a:ext uri="{FF2B5EF4-FFF2-40B4-BE49-F238E27FC236}">
                <a16:creationId xmlns:a16="http://schemas.microsoft.com/office/drawing/2014/main" id="{B526C89A-9363-9875-4987-AC6F780C3D46}"/>
              </a:ext>
            </a:extLst>
          </p:cNvPr>
          <p:cNvPicPr>
            <a:picLocks noChangeAspect="1"/>
          </p:cNvPicPr>
          <p:nvPr/>
        </p:nvPicPr>
        <p:blipFill>
          <a:blip r:embed="rId4"/>
          <a:stretch>
            <a:fillRect/>
          </a:stretch>
        </p:blipFill>
        <p:spPr>
          <a:xfrm>
            <a:off x="8501798" y="2314574"/>
            <a:ext cx="3450258" cy="2446337"/>
          </a:xfrm>
          <a:prstGeom prst="rect">
            <a:avLst/>
          </a:prstGeom>
        </p:spPr>
      </p:pic>
    </p:spTree>
    <p:extLst>
      <p:ext uri="{BB962C8B-B14F-4D97-AF65-F5344CB8AC3E}">
        <p14:creationId xmlns:p14="http://schemas.microsoft.com/office/powerpoint/2010/main" val="3172002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FD46528-2A0F-4BB4-A721-EAB8907C5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4F595B-2962-4159-8BB7-11DADC483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57457C6-5104-4D63-9C05-84DA1B1A4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3171371" y="0"/>
            <a:ext cx="9020628" cy="6858000"/>
          </a:xfrm>
          <a:custGeom>
            <a:avLst/>
            <a:gdLst>
              <a:gd name="connsiteX0" fmla="*/ 486147 w 7781925"/>
              <a:gd name="connsiteY0" fmla="*/ 0 h 6858000"/>
              <a:gd name="connsiteX1" fmla="*/ 6657920 w 7781925"/>
              <a:gd name="connsiteY1" fmla="*/ 0 h 6858000"/>
              <a:gd name="connsiteX2" fmla="*/ 6863617 w 7781925"/>
              <a:gd name="connsiteY2" fmla="*/ 207074 h 6858000"/>
              <a:gd name="connsiteX3" fmla="*/ 7060266 w 7781925"/>
              <a:gd name="connsiteY3" fmla="*/ 457558 h 6858000"/>
              <a:gd name="connsiteX4" fmla="*/ 7781925 w 7781925"/>
              <a:gd name="connsiteY4" fmla="*/ 3182818 h 6858000"/>
              <a:gd name="connsiteX5" fmla="*/ 7621556 w 7781925"/>
              <a:gd name="connsiteY5" fmla="*/ 4465293 h 6858000"/>
              <a:gd name="connsiteX6" fmla="*/ 7140451 w 7781925"/>
              <a:gd name="connsiteY6" fmla="*/ 5747768 h 6858000"/>
              <a:gd name="connsiteX7" fmla="*/ 6226371 w 7781925"/>
              <a:gd name="connsiteY7" fmla="*/ 6831631 h 6858000"/>
              <a:gd name="connsiteX8" fmla="*/ 6191557 w 7781925"/>
              <a:gd name="connsiteY8" fmla="*/ 6858000 h 6858000"/>
              <a:gd name="connsiteX9" fmla="*/ 940388 w 7781925"/>
              <a:gd name="connsiteY9" fmla="*/ 6858000 h 6858000"/>
              <a:gd name="connsiteX10" fmla="*/ 844312 w 7781925"/>
              <a:gd name="connsiteY10" fmla="*/ 6790615 h 6858000"/>
              <a:gd name="connsiteX11" fmla="*/ 2377 w 7781925"/>
              <a:gd name="connsiteY11" fmla="*/ 5930621 h 6858000"/>
              <a:gd name="connsiteX12" fmla="*/ 0 w 7781925"/>
              <a:gd name="connsiteY12" fmla="*/ 5927208 h 6858000"/>
              <a:gd name="connsiteX13" fmla="*/ 0 w 7781925"/>
              <a:gd name="connsiteY13" fmla="*/ 542232 h 6858000"/>
              <a:gd name="connsiteX14" fmla="*/ 17725 w 7781925"/>
              <a:gd name="connsiteY14" fmla="*/ 518509 h 6858000"/>
              <a:gd name="connsiteX15" fmla="*/ 385863 w 7781925"/>
              <a:gd name="connsiteY15" fmla="*/ 9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1925" h="6858000">
                <a:moveTo>
                  <a:pt x="486147" y="0"/>
                </a:moveTo>
                <a:lnTo>
                  <a:pt x="6657920" y="0"/>
                </a:lnTo>
                <a:lnTo>
                  <a:pt x="6863617" y="207074"/>
                </a:lnTo>
                <a:cubicBezTo>
                  <a:pt x="6934561" y="287229"/>
                  <a:pt x="7000128" y="370723"/>
                  <a:pt x="7060266" y="457558"/>
                </a:cubicBezTo>
                <a:cubicBezTo>
                  <a:pt x="7541372" y="1152232"/>
                  <a:pt x="7781925" y="2060652"/>
                  <a:pt x="7781925" y="3182818"/>
                </a:cubicBezTo>
                <a:cubicBezTo>
                  <a:pt x="7781925" y="3583591"/>
                  <a:pt x="7728469" y="3984365"/>
                  <a:pt x="7621556" y="4465293"/>
                </a:cubicBezTo>
                <a:cubicBezTo>
                  <a:pt x="7487916" y="4919503"/>
                  <a:pt x="7354276" y="5346995"/>
                  <a:pt x="7140451" y="5747768"/>
                </a:cubicBezTo>
                <a:cubicBezTo>
                  <a:pt x="6873170" y="6198639"/>
                  <a:pt x="6564126" y="6555577"/>
                  <a:pt x="6226371" y="6831631"/>
                </a:cubicBezTo>
                <a:lnTo>
                  <a:pt x="6191557" y="6858000"/>
                </a:lnTo>
                <a:lnTo>
                  <a:pt x="940388" y="6858000"/>
                </a:lnTo>
                <a:lnTo>
                  <a:pt x="844312" y="6790615"/>
                </a:lnTo>
                <a:cubicBezTo>
                  <a:pt x="530257" y="6551820"/>
                  <a:pt x="249612" y="6262929"/>
                  <a:pt x="2377" y="5930621"/>
                </a:cubicBezTo>
                <a:lnTo>
                  <a:pt x="0" y="5927208"/>
                </a:lnTo>
                <a:lnTo>
                  <a:pt x="0" y="542232"/>
                </a:lnTo>
                <a:lnTo>
                  <a:pt x="17725" y="518509"/>
                </a:lnTo>
                <a:cubicBezTo>
                  <a:pt x="136122" y="368218"/>
                  <a:pt x="259113" y="227948"/>
                  <a:pt x="385863" y="9769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0">
            <a:extLst>
              <a:ext uri="{FF2B5EF4-FFF2-40B4-BE49-F238E27FC236}">
                <a16:creationId xmlns:a16="http://schemas.microsoft.com/office/drawing/2014/main" id="{61516266-4AD2-4299-BC89-A3D3D18F8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3600000">
            <a:off x="1872185" y="3587286"/>
            <a:ext cx="2316273" cy="2168060"/>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TextBox 4">
            <a:extLst>
              <a:ext uri="{FF2B5EF4-FFF2-40B4-BE49-F238E27FC236}">
                <a16:creationId xmlns:a16="http://schemas.microsoft.com/office/drawing/2014/main" id="{0D2E25FF-5F0B-A770-61E6-BF090AF6516F}"/>
              </a:ext>
            </a:extLst>
          </p:cNvPr>
          <p:cNvSpPr txBox="1"/>
          <p:nvPr/>
        </p:nvSpPr>
        <p:spPr>
          <a:xfrm>
            <a:off x="5000625" y="628650"/>
            <a:ext cx="6229350" cy="584775"/>
          </a:xfrm>
          <a:prstGeom prst="rect">
            <a:avLst/>
          </a:prstGeom>
          <a:noFill/>
        </p:spPr>
        <p:txBody>
          <a:bodyPr wrap="square" rtlCol="0">
            <a:spAutoFit/>
          </a:bodyPr>
          <a:lstStyle/>
          <a:p>
            <a:pPr algn="ctr"/>
            <a:r>
              <a:rPr lang="en-AE" sz="3200" dirty="0"/>
              <a:t>Next Steps</a:t>
            </a:r>
          </a:p>
        </p:txBody>
      </p:sp>
      <p:sp>
        <p:nvSpPr>
          <p:cNvPr id="6" name="TextBox 5">
            <a:extLst>
              <a:ext uri="{FF2B5EF4-FFF2-40B4-BE49-F238E27FC236}">
                <a16:creationId xmlns:a16="http://schemas.microsoft.com/office/drawing/2014/main" id="{7929C69C-02B4-E40D-702B-7C3AD1B74182}"/>
              </a:ext>
            </a:extLst>
          </p:cNvPr>
          <p:cNvSpPr txBox="1"/>
          <p:nvPr/>
        </p:nvSpPr>
        <p:spPr>
          <a:xfrm>
            <a:off x="4548188" y="1540775"/>
            <a:ext cx="7167562" cy="4154984"/>
          </a:xfrm>
          <a:prstGeom prst="rect">
            <a:avLst/>
          </a:prstGeom>
          <a:noFill/>
        </p:spPr>
        <p:txBody>
          <a:bodyPr wrap="square" rtlCol="0">
            <a:spAutoFit/>
          </a:bodyPr>
          <a:lstStyle/>
          <a:p>
            <a:pPr marL="285750" indent="-285750">
              <a:buFont typeface="Arial" panose="020B0604020202020204" pitchFamily="34" charset="0"/>
              <a:buChar char="•"/>
            </a:pPr>
            <a:r>
              <a:rPr lang="en-AE" sz="2400" dirty="0"/>
              <a:t>Improve the implementation of Bulirsch-Stoer: choose an extrapolation method using a polynomial of a higher degree</a:t>
            </a:r>
          </a:p>
          <a:p>
            <a:endParaRPr lang="en-AE" sz="2400" dirty="0"/>
          </a:p>
          <a:p>
            <a:pPr marL="285750" indent="-285750">
              <a:buFont typeface="Arial" panose="020B0604020202020204" pitchFamily="34" charset="0"/>
              <a:buChar char="•"/>
            </a:pPr>
            <a:r>
              <a:rPr lang="en-US" sz="2400" dirty="0"/>
              <a:t>I</a:t>
            </a:r>
            <a:r>
              <a:rPr lang="en-AE" sz="2400" dirty="0"/>
              <a:t>nvestigate why the accuracy is lower for the 4 innermost planets</a:t>
            </a:r>
          </a:p>
          <a:p>
            <a:endParaRPr lang="en-AE" sz="2400" dirty="0"/>
          </a:p>
          <a:p>
            <a:pPr marL="285750" indent="-285750">
              <a:buFont typeface="Arial" panose="020B0604020202020204" pitchFamily="34" charset="0"/>
              <a:buChar char="•"/>
            </a:pPr>
            <a:r>
              <a:rPr lang="en-AE" sz="2400" dirty="0"/>
              <a:t>Blender visualizations: use textures for planets and automate the process</a:t>
            </a:r>
          </a:p>
          <a:p>
            <a:pPr marL="285750" indent="-285750">
              <a:buFont typeface="Arial" panose="020B0604020202020204" pitchFamily="34" charset="0"/>
              <a:buChar char="•"/>
            </a:pPr>
            <a:endParaRPr lang="en-AE" sz="2400" dirty="0"/>
          </a:p>
          <a:p>
            <a:pPr marL="285750" indent="-285750">
              <a:buFont typeface="Arial" panose="020B0604020202020204" pitchFamily="34" charset="0"/>
              <a:buChar char="•"/>
            </a:pPr>
            <a:r>
              <a:rPr lang="en-US" sz="2400" dirty="0"/>
              <a:t>S</a:t>
            </a:r>
            <a:r>
              <a:rPr lang="en-AE" sz="2400" dirty="0"/>
              <a:t>imulate for bigger timespans and with moons</a:t>
            </a:r>
          </a:p>
        </p:txBody>
      </p:sp>
    </p:spTree>
    <p:extLst>
      <p:ext uri="{BB962C8B-B14F-4D97-AF65-F5344CB8AC3E}">
        <p14:creationId xmlns:p14="http://schemas.microsoft.com/office/powerpoint/2010/main" val="908359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FD46528-2A0F-4BB4-A721-EAB8907C5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4F595B-2962-4159-8BB7-11DADC483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57457C6-5104-4D63-9C05-84DA1B1A4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3171371" y="0"/>
            <a:ext cx="9020628" cy="6858000"/>
          </a:xfrm>
          <a:custGeom>
            <a:avLst/>
            <a:gdLst>
              <a:gd name="connsiteX0" fmla="*/ 486147 w 7781925"/>
              <a:gd name="connsiteY0" fmla="*/ 0 h 6858000"/>
              <a:gd name="connsiteX1" fmla="*/ 6657920 w 7781925"/>
              <a:gd name="connsiteY1" fmla="*/ 0 h 6858000"/>
              <a:gd name="connsiteX2" fmla="*/ 6863617 w 7781925"/>
              <a:gd name="connsiteY2" fmla="*/ 207074 h 6858000"/>
              <a:gd name="connsiteX3" fmla="*/ 7060266 w 7781925"/>
              <a:gd name="connsiteY3" fmla="*/ 457558 h 6858000"/>
              <a:gd name="connsiteX4" fmla="*/ 7781925 w 7781925"/>
              <a:gd name="connsiteY4" fmla="*/ 3182818 h 6858000"/>
              <a:gd name="connsiteX5" fmla="*/ 7621556 w 7781925"/>
              <a:gd name="connsiteY5" fmla="*/ 4465293 h 6858000"/>
              <a:gd name="connsiteX6" fmla="*/ 7140451 w 7781925"/>
              <a:gd name="connsiteY6" fmla="*/ 5747768 h 6858000"/>
              <a:gd name="connsiteX7" fmla="*/ 6226371 w 7781925"/>
              <a:gd name="connsiteY7" fmla="*/ 6831631 h 6858000"/>
              <a:gd name="connsiteX8" fmla="*/ 6191557 w 7781925"/>
              <a:gd name="connsiteY8" fmla="*/ 6858000 h 6858000"/>
              <a:gd name="connsiteX9" fmla="*/ 940388 w 7781925"/>
              <a:gd name="connsiteY9" fmla="*/ 6858000 h 6858000"/>
              <a:gd name="connsiteX10" fmla="*/ 844312 w 7781925"/>
              <a:gd name="connsiteY10" fmla="*/ 6790615 h 6858000"/>
              <a:gd name="connsiteX11" fmla="*/ 2377 w 7781925"/>
              <a:gd name="connsiteY11" fmla="*/ 5930621 h 6858000"/>
              <a:gd name="connsiteX12" fmla="*/ 0 w 7781925"/>
              <a:gd name="connsiteY12" fmla="*/ 5927208 h 6858000"/>
              <a:gd name="connsiteX13" fmla="*/ 0 w 7781925"/>
              <a:gd name="connsiteY13" fmla="*/ 542232 h 6858000"/>
              <a:gd name="connsiteX14" fmla="*/ 17725 w 7781925"/>
              <a:gd name="connsiteY14" fmla="*/ 518509 h 6858000"/>
              <a:gd name="connsiteX15" fmla="*/ 385863 w 7781925"/>
              <a:gd name="connsiteY15" fmla="*/ 9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1925" h="6858000">
                <a:moveTo>
                  <a:pt x="486147" y="0"/>
                </a:moveTo>
                <a:lnTo>
                  <a:pt x="6657920" y="0"/>
                </a:lnTo>
                <a:lnTo>
                  <a:pt x="6863617" y="207074"/>
                </a:lnTo>
                <a:cubicBezTo>
                  <a:pt x="6934561" y="287229"/>
                  <a:pt x="7000128" y="370723"/>
                  <a:pt x="7060266" y="457558"/>
                </a:cubicBezTo>
                <a:cubicBezTo>
                  <a:pt x="7541372" y="1152232"/>
                  <a:pt x="7781925" y="2060652"/>
                  <a:pt x="7781925" y="3182818"/>
                </a:cubicBezTo>
                <a:cubicBezTo>
                  <a:pt x="7781925" y="3583591"/>
                  <a:pt x="7728469" y="3984365"/>
                  <a:pt x="7621556" y="4465293"/>
                </a:cubicBezTo>
                <a:cubicBezTo>
                  <a:pt x="7487916" y="4919503"/>
                  <a:pt x="7354276" y="5346995"/>
                  <a:pt x="7140451" y="5747768"/>
                </a:cubicBezTo>
                <a:cubicBezTo>
                  <a:pt x="6873170" y="6198639"/>
                  <a:pt x="6564126" y="6555577"/>
                  <a:pt x="6226371" y="6831631"/>
                </a:cubicBezTo>
                <a:lnTo>
                  <a:pt x="6191557" y="6858000"/>
                </a:lnTo>
                <a:lnTo>
                  <a:pt x="940388" y="6858000"/>
                </a:lnTo>
                <a:lnTo>
                  <a:pt x="844312" y="6790615"/>
                </a:lnTo>
                <a:cubicBezTo>
                  <a:pt x="530257" y="6551820"/>
                  <a:pt x="249612" y="6262929"/>
                  <a:pt x="2377" y="5930621"/>
                </a:cubicBezTo>
                <a:lnTo>
                  <a:pt x="0" y="5927208"/>
                </a:lnTo>
                <a:lnTo>
                  <a:pt x="0" y="542232"/>
                </a:lnTo>
                <a:lnTo>
                  <a:pt x="17725" y="518509"/>
                </a:lnTo>
                <a:cubicBezTo>
                  <a:pt x="136122" y="368218"/>
                  <a:pt x="259113" y="227948"/>
                  <a:pt x="385863" y="9769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0">
            <a:extLst>
              <a:ext uri="{FF2B5EF4-FFF2-40B4-BE49-F238E27FC236}">
                <a16:creationId xmlns:a16="http://schemas.microsoft.com/office/drawing/2014/main" id="{61516266-4AD2-4299-BC89-A3D3D18F8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3600000">
            <a:off x="1872185" y="3587286"/>
            <a:ext cx="2316273" cy="2168060"/>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2" name="animation1">
            <a:hlinkClick r:id="" action="ppaction://media"/>
            <a:extLst>
              <a:ext uri="{FF2B5EF4-FFF2-40B4-BE49-F238E27FC236}">
                <a16:creationId xmlns:a16="http://schemas.microsoft.com/office/drawing/2014/main" id="{D0CE3937-A4F5-714F-A300-3957F347D0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6778" y="341312"/>
            <a:ext cx="10978444" cy="6175375"/>
          </a:xfrm>
          <a:prstGeom prst="rect">
            <a:avLst/>
          </a:prstGeom>
        </p:spPr>
      </p:pic>
    </p:spTree>
    <p:extLst>
      <p:ext uri="{BB962C8B-B14F-4D97-AF65-F5344CB8AC3E}">
        <p14:creationId xmlns:p14="http://schemas.microsoft.com/office/powerpoint/2010/main" val="307074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BEFAC-A2A5-5786-48E3-C49812BF7882}"/>
              </a:ext>
            </a:extLst>
          </p:cNvPr>
          <p:cNvSpPr>
            <a:spLocks noGrp="1"/>
          </p:cNvSpPr>
          <p:nvPr>
            <p:ph type="title"/>
          </p:nvPr>
        </p:nvSpPr>
        <p:spPr>
          <a:xfrm>
            <a:off x="720000" y="619200"/>
            <a:ext cx="10728322" cy="809550"/>
          </a:xfrm>
        </p:spPr>
        <p:txBody>
          <a:bodyPr>
            <a:normAutofit/>
          </a:bodyPr>
          <a:lstStyle/>
          <a:p>
            <a:r>
              <a:rPr lang="en-AE" b="1" dirty="0"/>
              <a:t>Background</a:t>
            </a:r>
          </a:p>
        </p:txBody>
      </p:sp>
      <p:sp>
        <p:nvSpPr>
          <p:cNvPr id="4" name="Content Placeholder 3">
            <a:extLst>
              <a:ext uri="{FF2B5EF4-FFF2-40B4-BE49-F238E27FC236}">
                <a16:creationId xmlns:a16="http://schemas.microsoft.com/office/drawing/2014/main" id="{BB8847F5-7BC5-9D50-38FC-81C3CD17F199}"/>
              </a:ext>
            </a:extLst>
          </p:cNvPr>
          <p:cNvSpPr>
            <a:spLocks noGrp="1"/>
          </p:cNvSpPr>
          <p:nvPr>
            <p:ph idx="1"/>
          </p:nvPr>
        </p:nvSpPr>
        <p:spPr>
          <a:xfrm>
            <a:off x="720000" y="1858738"/>
            <a:ext cx="10728325" cy="4743449"/>
          </a:xfrm>
        </p:spPr>
        <p:txBody>
          <a:bodyPr/>
          <a:lstStyle/>
          <a:p>
            <a:r>
              <a:rPr lang="en-US" sz="2000" dirty="0"/>
              <a:t>The </a:t>
            </a:r>
            <a:r>
              <a:rPr lang="en-US" sz="2000" b="1" dirty="0"/>
              <a:t>n body problem </a:t>
            </a:r>
            <a:r>
              <a:rPr lang="en-US" sz="2000" dirty="0"/>
              <a:t>refers to understanding how n particles (or celestial bodies) interact with each other with the influence of gravity only. Bodies have arbitrary masses, initial velocities, and positions and interact through Newton's law of gravitation. </a:t>
            </a:r>
          </a:p>
          <a:p>
            <a:pPr marL="0" indent="0" algn="ctr">
              <a:buNone/>
            </a:pPr>
            <a:r>
              <a:rPr lang="en-US" sz="2000" b="1" dirty="0">
                <a:solidFill>
                  <a:srgbClr val="C00000">
                    <a:alpha val="58000"/>
                  </a:srgbClr>
                </a:solidFill>
              </a:rPr>
              <a:t>NO analytical solutions for systems with 3 bodies or more!</a:t>
            </a:r>
            <a:endParaRPr lang="en-AE" sz="2000" b="1" dirty="0">
              <a:solidFill>
                <a:srgbClr val="C00000">
                  <a:alpha val="58000"/>
                </a:srgbClr>
              </a:solidFill>
            </a:endParaRPr>
          </a:p>
          <a:p>
            <a:r>
              <a:rPr lang="en-AE" b="1" dirty="0"/>
              <a:t>Solar System</a:t>
            </a:r>
            <a:r>
              <a:rPr lang="en-AE" dirty="0"/>
              <a:t>: special case of the n body problem with 9 bodies (Sun + 8 planets)</a:t>
            </a:r>
          </a:p>
          <a:p>
            <a:r>
              <a:rPr lang="en-AE" dirty="0"/>
              <a:t>Investigate the past and questions of stability:</a:t>
            </a:r>
          </a:p>
          <a:p>
            <a:pPr marL="0" indent="0" algn="ctr">
              <a:buNone/>
            </a:pPr>
            <a:r>
              <a:rPr lang="en-US" b="1" dirty="0">
                <a:solidFill>
                  <a:srgbClr val="00B050">
                    <a:alpha val="58000"/>
                  </a:srgbClr>
                </a:solidFill>
              </a:rPr>
              <a:t>Will current planets' configurations be maintained in the future, </a:t>
            </a:r>
          </a:p>
          <a:p>
            <a:pPr marL="0" indent="0" algn="ctr">
              <a:buNone/>
            </a:pPr>
            <a:r>
              <a:rPr lang="en-US" b="1" dirty="0">
                <a:solidFill>
                  <a:srgbClr val="00B050">
                    <a:alpha val="58000"/>
                  </a:srgbClr>
                </a:solidFill>
              </a:rPr>
              <a:t>or will planets eventually leave their orbits, be lost from the system, </a:t>
            </a:r>
          </a:p>
          <a:p>
            <a:pPr marL="0" indent="0" algn="ctr">
              <a:buNone/>
            </a:pPr>
            <a:r>
              <a:rPr lang="en-US" b="1" dirty="0">
                <a:solidFill>
                  <a:srgbClr val="00B050">
                    <a:alpha val="58000"/>
                  </a:srgbClr>
                </a:solidFill>
              </a:rPr>
              <a:t>and alter other planets' trajectories?</a:t>
            </a:r>
          </a:p>
          <a:p>
            <a:pPr marL="0" indent="0" algn="ctr">
              <a:buNone/>
            </a:pPr>
            <a:endParaRPr lang="en-AE" b="1" dirty="0">
              <a:solidFill>
                <a:srgbClr val="00B050">
                  <a:alpha val="58000"/>
                </a:srgbClr>
              </a:solidFill>
            </a:endParaRPr>
          </a:p>
        </p:txBody>
      </p:sp>
      <p:pic>
        <p:nvPicPr>
          <p:cNvPr id="9" name="Picture 8" descr="A close up of a planet&#10;&#10;Description automatically generated with medium confidence">
            <a:extLst>
              <a:ext uri="{FF2B5EF4-FFF2-40B4-BE49-F238E27FC236}">
                <a16:creationId xmlns:a16="http://schemas.microsoft.com/office/drawing/2014/main" id="{9DE3C39C-217A-3C8F-6CF4-AD894A6C0B45}"/>
              </a:ext>
            </a:extLst>
          </p:cNvPr>
          <p:cNvPicPr>
            <a:picLocks noChangeAspect="1"/>
          </p:cNvPicPr>
          <p:nvPr/>
        </p:nvPicPr>
        <p:blipFill>
          <a:blip r:embed="rId3"/>
          <a:stretch>
            <a:fillRect/>
          </a:stretch>
        </p:blipFill>
        <p:spPr>
          <a:xfrm>
            <a:off x="3301638" y="660324"/>
            <a:ext cx="457201" cy="457201"/>
          </a:xfrm>
          <a:prstGeom prst="rect">
            <a:avLst/>
          </a:prstGeom>
        </p:spPr>
      </p:pic>
      <p:pic>
        <p:nvPicPr>
          <p:cNvPr id="11" name="Picture 10" descr="A close up of a planet&#10;&#10;Description automatically generated with medium confidence">
            <a:extLst>
              <a:ext uri="{FF2B5EF4-FFF2-40B4-BE49-F238E27FC236}">
                <a16:creationId xmlns:a16="http://schemas.microsoft.com/office/drawing/2014/main" id="{25A94DB6-CD11-538B-C1DD-714CDAF042B9}"/>
              </a:ext>
            </a:extLst>
          </p:cNvPr>
          <p:cNvPicPr>
            <a:picLocks noChangeAspect="1"/>
          </p:cNvPicPr>
          <p:nvPr/>
        </p:nvPicPr>
        <p:blipFill>
          <a:blip r:embed="rId4"/>
          <a:stretch>
            <a:fillRect/>
          </a:stretch>
        </p:blipFill>
        <p:spPr>
          <a:xfrm>
            <a:off x="3830997" y="561548"/>
            <a:ext cx="644810" cy="644810"/>
          </a:xfrm>
          <a:prstGeom prst="rect">
            <a:avLst/>
          </a:prstGeom>
        </p:spPr>
      </p:pic>
      <p:pic>
        <p:nvPicPr>
          <p:cNvPr id="13" name="Picture 12" descr="A picture containing planet, earth, astronomical object, sphere&#10;&#10;Description automatically generated">
            <a:extLst>
              <a:ext uri="{FF2B5EF4-FFF2-40B4-BE49-F238E27FC236}">
                <a16:creationId xmlns:a16="http://schemas.microsoft.com/office/drawing/2014/main" id="{57AE55F2-580E-C043-758C-5D12156F948E}"/>
              </a:ext>
            </a:extLst>
          </p:cNvPr>
          <p:cNvPicPr>
            <a:picLocks noChangeAspect="1"/>
          </p:cNvPicPr>
          <p:nvPr/>
        </p:nvPicPr>
        <p:blipFill>
          <a:blip r:embed="rId5"/>
          <a:stretch>
            <a:fillRect/>
          </a:stretch>
        </p:blipFill>
        <p:spPr>
          <a:xfrm>
            <a:off x="4516670" y="564681"/>
            <a:ext cx="680829" cy="680829"/>
          </a:xfrm>
          <a:prstGeom prst="rect">
            <a:avLst/>
          </a:prstGeom>
        </p:spPr>
      </p:pic>
      <p:pic>
        <p:nvPicPr>
          <p:cNvPr id="15" name="Picture 14" descr="A picture containing astronomical object, nature, sphere, planet&#10;&#10;Description automatically generated">
            <a:extLst>
              <a:ext uri="{FF2B5EF4-FFF2-40B4-BE49-F238E27FC236}">
                <a16:creationId xmlns:a16="http://schemas.microsoft.com/office/drawing/2014/main" id="{FD0E00AD-9362-5AE8-B4D1-C3C41D5DFE8E}"/>
              </a:ext>
            </a:extLst>
          </p:cNvPr>
          <p:cNvPicPr>
            <a:picLocks noChangeAspect="1"/>
          </p:cNvPicPr>
          <p:nvPr/>
        </p:nvPicPr>
        <p:blipFill>
          <a:blip r:embed="rId6"/>
          <a:stretch>
            <a:fillRect/>
          </a:stretch>
        </p:blipFill>
        <p:spPr>
          <a:xfrm>
            <a:off x="5279225" y="628909"/>
            <a:ext cx="552375" cy="552375"/>
          </a:xfrm>
          <a:prstGeom prst="rect">
            <a:avLst/>
          </a:prstGeom>
        </p:spPr>
      </p:pic>
      <p:pic>
        <p:nvPicPr>
          <p:cNvPr id="19" name="Picture 18" descr="A picture containing planet, sphere, astronomical object, outer space&#10;&#10;Description automatically generated">
            <a:extLst>
              <a:ext uri="{FF2B5EF4-FFF2-40B4-BE49-F238E27FC236}">
                <a16:creationId xmlns:a16="http://schemas.microsoft.com/office/drawing/2014/main" id="{31D80E25-0AF4-1CDE-325D-AE160379C7BA}"/>
              </a:ext>
            </a:extLst>
          </p:cNvPr>
          <p:cNvPicPr>
            <a:picLocks noChangeAspect="1"/>
          </p:cNvPicPr>
          <p:nvPr/>
        </p:nvPicPr>
        <p:blipFill>
          <a:blip r:embed="rId7"/>
          <a:stretch>
            <a:fillRect/>
          </a:stretch>
        </p:blipFill>
        <p:spPr>
          <a:xfrm>
            <a:off x="6049628" y="358699"/>
            <a:ext cx="1044575" cy="1044575"/>
          </a:xfrm>
          <a:prstGeom prst="rect">
            <a:avLst/>
          </a:prstGeom>
        </p:spPr>
      </p:pic>
      <p:pic>
        <p:nvPicPr>
          <p:cNvPr id="21" name="Picture 20" descr="A planet with rings around it&#10;&#10;Description automatically generated with medium confidence">
            <a:extLst>
              <a:ext uri="{FF2B5EF4-FFF2-40B4-BE49-F238E27FC236}">
                <a16:creationId xmlns:a16="http://schemas.microsoft.com/office/drawing/2014/main" id="{63D95C78-BED4-C968-CE55-6BD9E29C8874}"/>
              </a:ext>
            </a:extLst>
          </p:cNvPr>
          <p:cNvPicPr>
            <a:picLocks noChangeAspect="1"/>
          </p:cNvPicPr>
          <p:nvPr/>
        </p:nvPicPr>
        <p:blipFill>
          <a:blip r:embed="rId8"/>
          <a:stretch>
            <a:fillRect/>
          </a:stretch>
        </p:blipFill>
        <p:spPr>
          <a:xfrm>
            <a:off x="7038059" y="-461591"/>
            <a:ext cx="2714776" cy="2714776"/>
          </a:xfrm>
          <a:prstGeom prst="rect">
            <a:avLst/>
          </a:prstGeom>
        </p:spPr>
      </p:pic>
      <p:pic>
        <p:nvPicPr>
          <p:cNvPr id="23" name="Picture 22" descr="A blue planet in space&#10;&#10;Description automatically generated with low confidence">
            <a:extLst>
              <a:ext uri="{FF2B5EF4-FFF2-40B4-BE49-F238E27FC236}">
                <a16:creationId xmlns:a16="http://schemas.microsoft.com/office/drawing/2014/main" id="{924EE6D9-4D91-42C2-81A5-959B762B2073}"/>
              </a:ext>
            </a:extLst>
          </p:cNvPr>
          <p:cNvPicPr>
            <a:picLocks noChangeAspect="1"/>
          </p:cNvPicPr>
          <p:nvPr/>
        </p:nvPicPr>
        <p:blipFill>
          <a:blip r:embed="rId9"/>
          <a:stretch>
            <a:fillRect/>
          </a:stretch>
        </p:blipFill>
        <p:spPr>
          <a:xfrm>
            <a:off x="9258542" y="163736"/>
            <a:ext cx="1482724" cy="1482724"/>
          </a:xfrm>
          <a:prstGeom prst="rect">
            <a:avLst/>
          </a:prstGeom>
        </p:spPr>
      </p:pic>
      <p:pic>
        <p:nvPicPr>
          <p:cNvPr id="25" name="Picture 24" descr="A picture containing sphere, planet, circle, space&#10;&#10;Description automatically generated">
            <a:extLst>
              <a:ext uri="{FF2B5EF4-FFF2-40B4-BE49-F238E27FC236}">
                <a16:creationId xmlns:a16="http://schemas.microsoft.com/office/drawing/2014/main" id="{B152D5B2-36D5-2836-6310-8315C38FFAAD}"/>
              </a:ext>
            </a:extLst>
          </p:cNvPr>
          <p:cNvPicPr>
            <a:picLocks noChangeAspect="1"/>
          </p:cNvPicPr>
          <p:nvPr/>
        </p:nvPicPr>
        <p:blipFill>
          <a:blip r:embed="rId10"/>
          <a:stretch>
            <a:fillRect/>
          </a:stretch>
        </p:blipFill>
        <p:spPr>
          <a:xfrm>
            <a:off x="10741266" y="400310"/>
            <a:ext cx="1018777" cy="1009575"/>
          </a:xfrm>
          <a:prstGeom prst="rect">
            <a:avLst/>
          </a:prstGeom>
        </p:spPr>
      </p:pic>
    </p:spTree>
    <p:extLst>
      <p:ext uri="{BB962C8B-B14F-4D97-AF65-F5344CB8AC3E}">
        <p14:creationId xmlns:p14="http://schemas.microsoft.com/office/powerpoint/2010/main" val="3384695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D511-EDF5-EBA7-F234-FDE74723CF53}"/>
              </a:ext>
            </a:extLst>
          </p:cNvPr>
          <p:cNvSpPr>
            <a:spLocks noGrp="1"/>
          </p:cNvSpPr>
          <p:nvPr>
            <p:ph type="title"/>
          </p:nvPr>
        </p:nvSpPr>
        <p:spPr>
          <a:xfrm>
            <a:off x="720000" y="619200"/>
            <a:ext cx="10728322" cy="552375"/>
          </a:xfrm>
        </p:spPr>
        <p:txBody>
          <a:bodyPr/>
          <a:lstStyle/>
          <a:p>
            <a:pPr algn="ctr"/>
            <a:r>
              <a:rPr lang="en-AE" b="1" dirty="0"/>
              <a:t>Equations</a:t>
            </a:r>
          </a:p>
        </p:txBody>
      </p:sp>
      <p:pic>
        <p:nvPicPr>
          <p:cNvPr id="4" name="Content Placeholder 3" descr="A picture containing font, text, screenshot, number&#10;&#10;Description automatically generated">
            <a:extLst>
              <a:ext uri="{FF2B5EF4-FFF2-40B4-BE49-F238E27FC236}">
                <a16:creationId xmlns:a16="http://schemas.microsoft.com/office/drawing/2014/main" id="{A971B0D3-AF01-D689-84A6-682F6E88BAF7}"/>
              </a:ext>
            </a:extLst>
          </p:cNvPr>
          <p:cNvPicPr>
            <a:picLocks noGrp="1" noChangeAspect="1"/>
          </p:cNvPicPr>
          <p:nvPr>
            <p:ph idx="1"/>
          </p:nvPr>
        </p:nvPicPr>
        <p:blipFill>
          <a:blip r:embed="rId3"/>
          <a:stretch>
            <a:fillRect/>
          </a:stretch>
        </p:blipFill>
        <p:spPr>
          <a:xfrm>
            <a:off x="1313165" y="1572972"/>
            <a:ext cx="3543149" cy="852487"/>
          </a:xfrm>
          <a:prstGeom prst="rect">
            <a:avLst/>
          </a:prstGeom>
        </p:spPr>
      </p:pic>
      <p:pic>
        <p:nvPicPr>
          <p:cNvPr id="5" name="Picture 4">
            <a:extLst>
              <a:ext uri="{FF2B5EF4-FFF2-40B4-BE49-F238E27FC236}">
                <a16:creationId xmlns:a16="http://schemas.microsoft.com/office/drawing/2014/main" id="{B753C877-6604-7406-6E93-2DEF2CEB71BA}"/>
              </a:ext>
            </a:extLst>
          </p:cNvPr>
          <p:cNvPicPr>
            <a:picLocks noChangeAspect="1"/>
          </p:cNvPicPr>
          <p:nvPr/>
        </p:nvPicPr>
        <p:blipFill>
          <a:blip r:embed="rId4"/>
          <a:stretch>
            <a:fillRect/>
          </a:stretch>
        </p:blipFill>
        <p:spPr>
          <a:xfrm>
            <a:off x="1313165" y="3902560"/>
            <a:ext cx="3781425" cy="927246"/>
          </a:xfrm>
          <a:prstGeom prst="rect">
            <a:avLst/>
          </a:prstGeom>
        </p:spPr>
      </p:pic>
      <p:pic>
        <p:nvPicPr>
          <p:cNvPr id="6" name="Picture 5">
            <a:extLst>
              <a:ext uri="{FF2B5EF4-FFF2-40B4-BE49-F238E27FC236}">
                <a16:creationId xmlns:a16="http://schemas.microsoft.com/office/drawing/2014/main" id="{B0FB3B6E-6168-E69A-A7AD-33755C616682}"/>
              </a:ext>
            </a:extLst>
          </p:cNvPr>
          <p:cNvPicPr>
            <a:picLocks noChangeAspect="1"/>
          </p:cNvPicPr>
          <p:nvPr/>
        </p:nvPicPr>
        <p:blipFill>
          <a:blip r:embed="rId5"/>
          <a:stretch>
            <a:fillRect/>
          </a:stretch>
        </p:blipFill>
        <p:spPr>
          <a:xfrm>
            <a:off x="6473577" y="2501754"/>
            <a:ext cx="3759693" cy="927246"/>
          </a:xfrm>
          <a:prstGeom prst="rect">
            <a:avLst/>
          </a:prstGeom>
        </p:spPr>
      </p:pic>
      <p:pic>
        <p:nvPicPr>
          <p:cNvPr id="7" name="Picture 6">
            <a:extLst>
              <a:ext uri="{FF2B5EF4-FFF2-40B4-BE49-F238E27FC236}">
                <a16:creationId xmlns:a16="http://schemas.microsoft.com/office/drawing/2014/main" id="{B895633E-7116-1762-E040-8FDCC03156B9}"/>
              </a:ext>
            </a:extLst>
          </p:cNvPr>
          <p:cNvPicPr>
            <a:picLocks noChangeAspect="1"/>
          </p:cNvPicPr>
          <p:nvPr/>
        </p:nvPicPr>
        <p:blipFill>
          <a:blip r:embed="rId6"/>
          <a:stretch>
            <a:fillRect/>
          </a:stretch>
        </p:blipFill>
        <p:spPr>
          <a:xfrm>
            <a:off x="1306173" y="2462838"/>
            <a:ext cx="1463977" cy="673894"/>
          </a:xfrm>
          <a:prstGeom prst="rect">
            <a:avLst/>
          </a:prstGeom>
        </p:spPr>
      </p:pic>
      <p:pic>
        <p:nvPicPr>
          <p:cNvPr id="8" name="Picture 7">
            <a:extLst>
              <a:ext uri="{FF2B5EF4-FFF2-40B4-BE49-F238E27FC236}">
                <a16:creationId xmlns:a16="http://schemas.microsoft.com/office/drawing/2014/main" id="{8AF6101C-215C-D700-7A3C-9763D98E04B7}"/>
              </a:ext>
            </a:extLst>
          </p:cNvPr>
          <p:cNvPicPr>
            <a:picLocks noChangeAspect="1"/>
          </p:cNvPicPr>
          <p:nvPr/>
        </p:nvPicPr>
        <p:blipFill>
          <a:blip r:embed="rId7"/>
          <a:stretch>
            <a:fillRect/>
          </a:stretch>
        </p:blipFill>
        <p:spPr>
          <a:xfrm>
            <a:off x="1306173" y="4829806"/>
            <a:ext cx="1566863" cy="744902"/>
          </a:xfrm>
          <a:prstGeom prst="rect">
            <a:avLst/>
          </a:prstGeom>
        </p:spPr>
      </p:pic>
      <p:pic>
        <p:nvPicPr>
          <p:cNvPr id="9" name="Picture 8">
            <a:extLst>
              <a:ext uri="{FF2B5EF4-FFF2-40B4-BE49-F238E27FC236}">
                <a16:creationId xmlns:a16="http://schemas.microsoft.com/office/drawing/2014/main" id="{4A47F156-1C2E-E64A-490E-0B1EE6181834}"/>
              </a:ext>
            </a:extLst>
          </p:cNvPr>
          <p:cNvPicPr>
            <a:picLocks noChangeAspect="1"/>
          </p:cNvPicPr>
          <p:nvPr/>
        </p:nvPicPr>
        <p:blipFill>
          <a:blip r:embed="rId8"/>
          <a:stretch>
            <a:fillRect/>
          </a:stretch>
        </p:blipFill>
        <p:spPr>
          <a:xfrm>
            <a:off x="6473577" y="3429000"/>
            <a:ext cx="1463977" cy="703680"/>
          </a:xfrm>
          <a:prstGeom prst="rect">
            <a:avLst/>
          </a:prstGeom>
        </p:spPr>
      </p:pic>
      <p:sp>
        <p:nvSpPr>
          <p:cNvPr id="10" name="Rectangle 9">
            <a:extLst>
              <a:ext uri="{FF2B5EF4-FFF2-40B4-BE49-F238E27FC236}">
                <a16:creationId xmlns:a16="http://schemas.microsoft.com/office/drawing/2014/main" id="{BA79205F-DBAE-C900-55EC-7A8E731B9459}"/>
              </a:ext>
            </a:extLst>
          </p:cNvPr>
          <p:cNvSpPr/>
          <p:nvPr/>
        </p:nvSpPr>
        <p:spPr>
          <a:xfrm>
            <a:off x="6229350" y="2370905"/>
            <a:ext cx="4171950" cy="1838231"/>
          </a:xfrm>
          <a:prstGeom prst="rect">
            <a:avLst/>
          </a:prstGeom>
          <a:no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AE">
              <a:noFill/>
            </a:endParaRPr>
          </a:p>
        </p:txBody>
      </p:sp>
      <p:sp>
        <p:nvSpPr>
          <p:cNvPr id="12" name="Rectangle 11">
            <a:extLst>
              <a:ext uri="{FF2B5EF4-FFF2-40B4-BE49-F238E27FC236}">
                <a16:creationId xmlns:a16="http://schemas.microsoft.com/office/drawing/2014/main" id="{019227A9-BE7E-466A-E11B-D33260385708}"/>
              </a:ext>
            </a:extLst>
          </p:cNvPr>
          <p:cNvSpPr/>
          <p:nvPr/>
        </p:nvSpPr>
        <p:spPr>
          <a:xfrm>
            <a:off x="1132189" y="3859696"/>
            <a:ext cx="4143375" cy="179815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
        <p:nvSpPr>
          <p:cNvPr id="13" name="Rectangle 12">
            <a:extLst>
              <a:ext uri="{FF2B5EF4-FFF2-40B4-BE49-F238E27FC236}">
                <a16:creationId xmlns:a16="http://schemas.microsoft.com/office/drawing/2014/main" id="{99499076-5402-0CEA-2956-72A4229D36A1}"/>
              </a:ext>
            </a:extLst>
          </p:cNvPr>
          <p:cNvSpPr/>
          <p:nvPr/>
        </p:nvSpPr>
        <p:spPr>
          <a:xfrm>
            <a:off x="1132189" y="1497445"/>
            <a:ext cx="4143375" cy="185602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E"/>
          </a:p>
        </p:txBody>
      </p:sp>
    </p:spTree>
    <p:extLst>
      <p:ext uri="{BB962C8B-B14F-4D97-AF65-F5344CB8AC3E}">
        <p14:creationId xmlns:p14="http://schemas.microsoft.com/office/powerpoint/2010/main" val="2824345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52F58573-5337-65DF-B064-14ED3F9D475C}"/>
              </a:ext>
            </a:extLst>
          </p:cNvPr>
          <p:cNvSpPr>
            <a:spLocks noGrp="1"/>
          </p:cNvSpPr>
          <p:nvPr>
            <p:ph type="title"/>
          </p:nvPr>
        </p:nvSpPr>
        <p:spPr>
          <a:xfrm>
            <a:off x="720000" y="619200"/>
            <a:ext cx="8581163" cy="739775"/>
          </a:xfrm>
        </p:spPr>
        <p:txBody>
          <a:bodyPr>
            <a:normAutofit fontScale="90000"/>
          </a:bodyPr>
          <a:lstStyle/>
          <a:p>
            <a:r>
              <a:rPr lang="en-AE" b="1" dirty="0"/>
              <a:t>Numerical Methods: Fourth-Order Runge-Kutta</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F687D028-79E4-8C5E-4B8B-3A317F0BD5E2}"/>
                  </a:ext>
                </a:extLst>
              </p:cNvPr>
              <p:cNvSpPr txBox="1"/>
              <p:nvPr/>
            </p:nvSpPr>
            <p:spPr>
              <a:xfrm>
                <a:off x="842963" y="1485900"/>
                <a:ext cx="9958387" cy="1053558"/>
              </a:xfrm>
              <a:prstGeom prst="rect">
                <a:avLst/>
              </a:prstGeom>
              <a:noFill/>
            </p:spPr>
            <p:txBody>
              <a:bodyPr wrap="square" rtlCol="0">
                <a:spAutoFit/>
              </a:bodyPr>
              <a:lstStyle/>
              <a:p>
                <a:r>
                  <a:rPr lang="en-US" dirty="0"/>
                  <a:t>The fourth order Runge Kutta Method is an Integration method which has a a fifth order accuracy (</a:t>
                </a:r>
                <a14:m>
                  <m:oMath xmlns:m="http://schemas.openxmlformats.org/officeDocument/2006/math">
                    <m: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800" kern="100">
                        <a:effectLst/>
                        <a:latin typeface="Cambria Math" panose="02040503050406030204" pitchFamily="18" charset="0"/>
                        <a:ea typeface="Times New Roman" panose="02020603050405020304" pitchFamily="18" charset="0"/>
                        <a:cs typeface="Times New Roman" panose="02020603050405020304" pitchFamily="18" charset="0"/>
                      </a:rPr>
                      <m:t>Δ</m:t>
                    </m:r>
                    <m:sSup>
                      <m:sSupPr>
                        <m:ctrlPr>
                          <a:rPr lang="en-AE" sz="18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sup>
                        <m:r>
                          <a:rPr lang="en-US" sz="1800" i="1" kern="100">
                            <a:effectLst/>
                            <a:latin typeface="Cambria Math" panose="02040503050406030204" pitchFamily="18" charset="0"/>
                            <a:ea typeface="Times New Roman" panose="02020603050405020304" pitchFamily="18" charset="0"/>
                            <a:cs typeface="Times New Roman" panose="02020603050405020304" pitchFamily="18" charset="0"/>
                          </a:rPr>
                          <m:t>5</m:t>
                        </m:r>
                      </m:sup>
                    </m:sSup>
                  </m:oMath>
                </a14:m>
                <a:r>
                  <a:rPr lang="en-AE" sz="1800" kern="100" dirty="0">
                    <a:effectLst/>
                    <a:latin typeface="Calibri" panose="020F0502020204030204" pitchFamily="34" charset="0"/>
                    <a:ea typeface="Calibri" panose="020F0502020204030204" pitchFamily="34" charset="0"/>
                    <a:cs typeface="Times New Roman" panose="02020603050405020304" pitchFamily="18" charset="0"/>
                  </a:rPr>
                  <a:t>)</a:t>
                </a:r>
                <a:r>
                  <a:rPr lang="en-AE" kern="100" dirty="0">
                    <a:latin typeface="Calibri" panose="020F0502020204030204" pitchFamily="34" charset="0"/>
                    <a:ea typeface="Calibri" panose="020F0502020204030204" pitchFamily="34" charset="0"/>
                    <a:cs typeface="Times New Roman" panose="02020603050405020304" pitchFamily="18" charset="0"/>
                  </a:rPr>
                  <a:t>. </a:t>
                </a:r>
                <a:r>
                  <a:rPr lang="en-US" dirty="0"/>
                  <a:t>It approximates </a:t>
                </a:r>
                <a14:m>
                  <m:oMath xmlns:m="http://schemas.openxmlformats.org/officeDocument/2006/math">
                    <m:r>
                      <a:rPr lang="en-AE" i="1">
                        <a:latin typeface="Cambria Math" panose="02040503050406030204" pitchFamily="18" charset="0"/>
                      </a:rPr>
                      <m:t>𝑥</m:t>
                    </m:r>
                    <m:d>
                      <m:dPr>
                        <m:ctrlPr>
                          <a:rPr lang="en-AE" i="1">
                            <a:latin typeface="Cambria Math" panose="02040503050406030204" pitchFamily="18" charset="0"/>
                          </a:rPr>
                        </m:ctrlPr>
                      </m:dPr>
                      <m:e>
                        <m:r>
                          <a:rPr lang="en-AE" i="1">
                            <a:latin typeface="Cambria Math" panose="02040503050406030204" pitchFamily="18" charset="0"/>
                          </a:rPr>
                          <m:t>𝑡</m:t>
                        </m:r>
                        <m:r>
                          <a:rPr lang="en-AE" i="1">
                            <a:latin typeface="Cambria Math" panose="02040503050406030204" pitchFamily="18" charset="0"/>
                          </a:rPr>
                          <m:t>+</m:t>
                        </m:r>
                        <m:r>
                          <m:rPr>
                            <m:sty m:val="p"/>
                          </m:rPr>
                          <a:rPr lang="en-AE">
                            <a:latin typeface="Cambria Math" panose="02040503050406030204" pitchFamily="18" charset="0"/>
                          </a:rPr>
                          <m:t>Δ</m:t>
                        </m:r>
                        <m:r>
                          <a:rPr lang="en-AE" i="1">
                            <a:latin typeface="Cambria Math" panose="02040503050406030204" pitchFamily="18" charset="0"/>
                          </a:rPr>
                          <m:t>𝑡</m:t>
                        </m:r>
                      </m:e>
                    </m:d>
                    <m:r>
                      <a:rPr lang="en-US" b="0" i="1" smtClean="0">
                        <a:latin typeface="Cambria Math" panose="02040503050406030204" pitchFamily="18" charset="0"/>
                      </a:rPr>
                      <m:t> </m:t>
                    </m:r>
                  </m:oMath>
                </a14:m>
                <a:r>
                  <a:rPr lang="en-US" dirty="0"/>
                  <a:t>from an equation of the form </a:t>
                </a:r>
                <a14:m>
                  <m:oMath xmlns:m="http://schemas.openxmlformats.org/officeDocument/2006/math">
                    <m:f>
                      <m:fPr>
                        <m:ctrlPr>
                          <a:rPr lang="en-AE" i="1">
                            <a:latin typeface="Cambria Math" panose="02040503050406030204" pitchFamily="18" charset="0"/>
                          </a:rPr>
                        </m:ctrlPr>
                      </m:fPr>
                      <m:num>
                        <m:r>
                          <a:rPr lang="en-AE">
                            <a:latin typeface="Cambria Math" panose="02040503050406030204" pitchFamily="18" charset="0"/>
                          </a:rPr>
                          <m:t>𝜕</m:t>
                        </m:r>
                        <m:r>
                          <a:rPr lang="en-AE" i="1">
                            <a:latin typeface="Cambria Math" panose="02040503050406030204" pitchFamily="18" charset="0"/>
                          </a:rPr>
                          <m:t>𝑥</m:t>
                        </m:r>
                      </m:num>
                      <m:den>
                        <m:r>
                          <a:rPr lang="en-AE">
                            <a:latin typeface="Cambria Math" panose="02040503050406030204" pitchFamily="18" charset="0"/>
                          </a:rPr>
                          <m:t>𝜕</m:t>
                        </m:r>
                        <m:r>
                          <a:rPr lang="en-AE" i="1">
                            <a:latin typeface="Cambria Math" panose="02040503050406030204" pitchFamily="18" charset="0"/>
                          </a:rPr>
                          <m:t>𝑡</m:t>
                        </m:r>
                      </m:den>
                    </m:f>
                    <m:r>
                      <a:rPr lang="en-AE" i="1">
                        <a:latin typeface="Cambria Math" panose="02040503050406030204" pitchFamily="18" charset="0"/>
                      </a:rPr>
                      <m:t>=</m:t>
                    </m:r>
                    <m:r>
                      <a:rPr lang="en-AE" i="1">
                        <a:latin typeface="Cambria Math" panose="02040503050406030204" pitchFamily="18" charset="0"/>
                      </a:rPr>
                      <m:t>𝑓</m:t>
                    </m:r>
                    <m:d>
                      <m:dPr>
                        <m:ctrlPr>
                          <a:rPr lang="en-AE" i="1">
                            <a:latin typeface="Cambria Math" panose="02040503050406030204" pitchFamily="18" charset="0"/>
                          </a:rPr>
                        </m:ctrlPr>
                      </m:dPr>
                      <m:e>
                        <m:r>
                          <a:rPr lang="en-AE" i="1">
                            <a:latin typeface="Cambria Math" panose="02040503050406030204" pitchFamily="18" charset="0"/>
                          </a:rPr>
                          <m:t>𝑥</m:t>
                        </m:r>
                        <m:r>
                          <a:rPr lang="en-AE" i="1">
                            <a:latin typeface="Cambria Math" panose="02040503050406030204" pitchFamily="18" charset="0"/>
                          </a:rPr>
                          <m:t>,</m:t>
                        </m:r>
                        <m:r>
                          <a:rPr lang="en-AE" i="1">
                            <a:latin typeface="Cambria Math" panose="02040503050406030204" pitchFamily="18" charset="0"/>
                          </a:rPr>
                          <m:t>𝑡</m:t>
                        </m:r>
                      </m:e>
                    </m:d>
                    <m:r>
                      <a:rPr lang="en-AE" i="1">
                        <a:latin typeface="Cambria Math" panose="02040503050406030204" pitchFamily="18" charset="0"/>
                      </a:rPr>
                      <m:t> </m:t>
                    </m:r>
                  </m:oMath>
                </a14:m>
                <a:r>
                  <a:rPr lang="en-US" dirty="0"/>
                  <a:t>in the following way:</a:t>
                </a:r>
                <a:endParaRPr lang="en-AE" dirty="0"/>
              </a:p>
            </p:txBody>
          </p:sp>
        </mc:Choice>
        <mc:Fallback>
          <p:sp>
            <p:nvSpPr>
              <p:cNvPr id="16" name="TextBox 15">
                <a:extLst>
                  <a:ext uri="{FF2B5EF4-FFF2-40B4-BE49-F238E27FC236}">
                    <a16:creationId xmlns:a16="http://schemas.microsoft.com/office/drawing/2014/main" id="{F687D028-79E4-8C5E-4B8B-3A317F0BD5E2}"/>
                  </a:ext>
                </a:extLst>
              </p:cNvPr>
              <p:cNvSpPr txBox="1">
                <a:spLocks noRot="1" noChangeAspect="1" noMove="1" noResize="1" noEditPoints="1" noAdjustHandles="1" noChangeArrowheads="1" noChangeShapeType="1" noTextEdit="1"/>
              </p:cNvSpPr>
              <p:nvPr/>
            </p:nvSpPr>
            <p:spPr>
              <a:xfrm>
                <a:off x="842963" y="1485900"/>
                <a:ext cx="9958387" cy="1053558"/>
              </a:xfrm>
              <a:prstGeom prst="rect">
                <a:avLst/>
              </a:prstGeom>
              <a:blipFill>
                <a:blip r:embed="rId3"/>
                <a:stretch>
                  <a:fillRect l="-510" t="-3571" b="-7143"/>
                </a:stretch>
              </a:blipFill>
            </p:spPr>
            <p:txBody>
              <a:bodyPr/>
              <a:lstStyle/>
              <a:p>
                <a:r>
                  <a:rPr lang="en-AE">
                    <a:noFill/>
                  </a:rPr>
                  <a:t> </a:t>
                </a:r>
              </a:p>
            </p:txBody>
          </p:sp>
        </mc:Fallback>
      </mc:AlternateContent>
      <mc:AlternateContent xmlns:mc="http://schemas.openxmlformats.org/markup-compatibility/2006">
        <mc:Choice xmlns:a14="http://schemas.microsoft.com/office/drawing/2010/main" Requires="a14">
          <p:graphicFrame>
            <p:nvGraphicFramePr>
              <p:cNvPr id="17" name="Table 17">
                <a:extLst>
                  <a:ext uri="{FF2B5EF4-FFF2-40B4-BE49-F238E27FC236}">
                    <a16:creationId xmlns:a16="http://schemas.microsoft.com/office/drawing/2014/main" id="{0DD10A6E-318A-9348-E163-38B6ABBACFA0}"/>
                  </a:ext>
                </a:extLst>
              </p:cNvPr>
              <p:cNvGraphicFramePr>
                <a:graphicFrameLocks noGrp="1"/>
              </p:cNvGraphicFramePr>
              <p:nvPr>
                <p:extLst>
                  <p:ext uri="{D42A27DB-BD31-4B8C-83A1-F6EECF244321}">
                    <p14:modId xmlns:p14="http://schemas.microsoft.com/office/powerpoint/2010/main" val="1914365286"/>
                  </p:ext>
                </p:extLst>
              </p:nvPr>
            </p:nvGraphicFramePr>
            <p:xfrm>
              <a:off x="1758156" y="2880792"/>
              <a:ext cx="8128000" cy="297708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82020248"/>
                        </a:ext>
                      </a:extLst>
                    </a:gridCol>
                    <a:gridCol w="4064000">
                      <a:extLst>
                        <a:ext uri="{9D8B030D-6E8A-4147-A177-3AD203B41FA5}">
                          <a16:colId xmlns:a16="http://schemas.microsoft.com/office/drawing/2014/main" val="4154565554"/>
                        </a:ext>
                      </a:extLst>
                    </a:gridCol>
                  </a:tblGrid>
                  <a:tr h="41404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E" sz="1800" b="1" i="1" kern="1200" smtClean="0">
                                        <a:solidFill>
                                          <a:schemeClr val="lt1"/>
                                        </a:solidFill>
                                        <a:effectLst/>
                                        <a:latin typeface="Cambria Math" panose="02040503050406030204" pitchFamily="18" charset="0"/>
                                        <a:ea typeface="+mn-ea"/>
                                        <a:cs typeface="+mn-cs"/>
                                      </a:rPr>
                                    </m:ctrlPr>
                                  </m:sSubPr>
                                  <m:e>
                                    <m:r>
                                      <a:rPr lang="en-AE" sz="1800" b="1" i="1" kern="1200">
                                        <a:solidFill>
                                          <a:schemeClr val="lt1"/>
                                        </a:solidFill>
                                        <a:effectLst/>
                                        <a:latin typeface="Cambria Math" panose="02040503050406030204" pitchFamily="18" charset="0"/>
                                        <a:ea typeface="+mn-ea"/>
                                        <a:cs typeface="+mn-cs"/>
                                      </a:rPr>
                                      <m:t>𝑥</m:t>
                                    </m:r>
                                  </m:e>
                                  <m:sub>
                                    <m:r>
                                      <a:rPr lang="en-AE" sz="1800" b="1" i="1" kern="1200">
                                        <a:solidFill>
                                          <a:schemeClr val="lt1"/>
                                        </a:solidFill>
                                        <a:effectLst/>
                                        <a:latin typeface="Cambria Math" panose="02040503050406030204" pitchFamily="18" charset="0"/>
                                        <a:ea typeface="+mn-ea"/>
                                        <a:cs typeface="+mn-cs"/>
                                      </a:rPr>
                                      <m:t>1</m:t>
                                    </m:r>
                                  </m:sub>
                                </m:sSub>
                                <m:r>
                                  <a:rPr lang="en-AE" sz="1800" b="1" i="1" kern="1200">
                                    <a:solidFill>
                                      <a:schemeClr val="lt1"/>
                                    </a:solidFill>
                                    <a:effectLst/>
                                    <a:latin typeface="Cambria Math" panose="02040503050406030204" pitchFamily="18" charset="0"/>
                                    <a:ea typeface="+mn-ea"/>
                                    <a:cs typeface="+mn-cs"/>
                                  </a:rPr>
                                  <m:t>=</m:t>
                                </m:r>
                                <m:r>
                                  <a:rPr lang="en-AE" sz="1800" b="1" i="1" kern="1200">
                                    <a:solidFill>
                                      <a:schemeClr val="lt1"/>
                                    </a:solidFill>
                                    <a:effectLst/>
                                    <a:latin typeface="Cambria Math" panose="02040503050406030204" pitchFamily="18" charset="0"/>
                                    <a:ea typeface="+mn-ea"/>
                                    <a:cs typeface="+mn-cs"/>
                                  </a:rPr>
                                  <m:t>𝑥</m:t>
                                </m:r>
                                <m:d>
                                  <m:dPr>
                                    <m:ctrlPr>
                                      <a:rPr lang="en-AE" sz="1800" b="1" i="1" kern="1200">
                                        <a:solidFill>
                                          <a:schemeClr val="lt1"/>
                                        </a:solidFill>
                                        <a:effectLst/>
                                        <a:latin typeface="Cambria Math" panose="02040503050406030204" pitchFamily="18" charset="0"/>
                                        <a:ea typeface="+mn-ea"/>
                                        <a:cs typeface="+mn-cs"/>
                                      </a:rPr>
                                    </m:ctrlPr>
                                  </m:dPr>
                                  <m:e>
                                    <m:r>
                                      <a:rPr lang="en-AE" sz="1800" b="1" i="1" kern="1200">
                                        <a:solidFill>
                                          <a:schemeClr val="lt1"/>
                                        </a:solidFill>
                                        <a:effectLst/>
                                        <a:latin typeface="Cambria Math" panose="02040503050406030204" pitchFamily="18" charset="0"/>
                                        <a:ea typeface="+mn-ea"/>
                                        <a:cs typeface="+mn-cs"/>
                                      </a:rPr>
                                      <m:t>𝑡</m:t>
                                    </m:r>
                                  </m:e>
                                </m:d>
                              </m:oMath>
                            </m:oMathPara>
                          </a14:m>
                          <a:endParaRPr lang="en-AE" sz="1800" b="1" kern="1200" dirty="0">
                            <a:solidFill>
                              <a:schemeClr val="lt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E" sz="1800" b="1" i="1" kern="1200" smtClean="0">
                                        <a:solidFill>
                                          <a:schemeClr val="lt1"/>
                                        </a:solidFill>
                                        <a:effectLst/>
                                        <a:latin typeface="Cambria Math" panose="02040503050406030204" pitchFamily="18" charset="0"/>
                                        <a:ea typeface="+mn-ea"/>
                                        <a:cs typeface="+mn-cs"/>
                                      </a:rPr>
                                    </m:ctrlPr>
                                  </m:sSubPr>
                                  <m:e>
                                    <m:r>
                                      <a:rPr lang="en-AE" sz="1800" b="1" i="1" kern="1200">
                                        <a:solidFill>
                                          <a:schemeClr val="lt1"/>
                                        </a:solidFill>
                                        <a:effectLst/>
                                        <a:latin typeface="Cambria Math" panose="02040503050406030204" pitchFamily="18" charset="0"/>
                                        <a:ea typeface="+mn-ea"/>
                                        <a:cs typeface="+mn-cs"/>
                                      </a:rPr>
                                      <m:t>𝑡</m:t>
                                    </m:r>
                                  </m:e>
                                  <m:sub>
                                    <m:r>
                                      <a:rPr lang="en-AE" sz="1800" b="1" i="1" kern="1200">
                                        <a:solidFill>
                                          <a:schemeClr val="lt1"/>
                                        </a:solidFill>
                                        <a:effectLst/>
                                        <a:latin typeface="Cambria Math" panose="02040503050406030204" pitchFamily="18" charset="0"/>
                                        <a:ea typeface="+mn-ea"/>
                                        <a:cs typeface="+mn-cs"/>
                                      </a:rPr>
                                      <m:t>1</m:t>
                                    </m:r>
                                  </m:sub>
                                </m:sSub>
                                <m:r>
                                  <a:rPr lang="en-AE" sz="1800" b="1" i="1" kern="1200">
                                    <a:solidFill>
                                      <a:schemeClr val="lt1"/>
                                    </a:solidFill>
                                    <a:effectLst/>
                                    <a:latin typeface="Cambria Math" panose="02040503050406030204" pitchFamily="18" charset="0"/>
                                    <a:ea typeface="+mn-ea"/>
                                    <a:cs typeface="+mn-cs"/>
                                  </a:rPr>
                                  <m:t>=</m:t>
                                </m:r>
                                <m:r>
                                  <a:rPr lang="en-AE" sz="1800" b="1" i="1" kern="1200">
                                    <a:solidFill>
                                      <a:schemeClr val="lt1"/>
                                    </a:solidFill>
                                    <a:effectLst/>
                                    <a:latin typeface="Cambria Math" panose="02040503050406030204" pitchFamily="18" charset="0"/>
                                    <a:ea typeface="+mn-ea"/>
                                    <a:cs typeface="+mn-cs"/>
                                  </a:rPr>
                                  <m:t>𝑡</m:t>
                                </m:r>
                              </m:oMath>
                            </m:oMathPara>
                          </a14:m>
                          <a:endParaRPr lang="en-AE" sz="1800" b="1" kern="1200" dirty="0">
                            <a:solidFill>
                              <a:schemeClr val="lt1"/>
                            </a:solidFill>
                            <a:effectLst/>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786190895"/>
                      </a:ext>
                    </a:extLst>
                  </a:tr>
                  <a:tr h="67551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𝑥</m:t>
                                    </m:r>
                                  </m:e>
                                  <m:sub>
                                    <m:r>
                                      <a:rPr lang="en-AE" sz="1800" i="1" kern="1200">
                                        <a:solidFill>
                                          <a:schemeClr val="tx1"/>
                                        </a:solidFill>
                                        <a:effectLst/>
                                        <a:latin typeface="Cambria Math" panose="02040503050406030204" pitchFamily="18" charset="0"/>
                                        <a:ea typeface="+mn-ea"/>
                                        <a:cs typeface="+mn-cs"/>
                                      </a:rPr>
                                      <m:t>2</m:t>
                                    </m:r>
                                  </m:sub>
                                </m:sSub>
                                <m:r>
                                  <a:rPr lang="en-AE" sz="1800" i="1" kern="1200">
                                    <a:solidFill>
                                      <a:schemeClr val="tx1"/>
                                    </a:solidFill>
                                    <a:effectLst/>
                                    <a:latin typeface="Cambria Math" panose="02040503050406030204" pitchFamily="18" charset="0"/>
                                    <a:ea typeface="+mn-ea"/>
                                    <a:cs typeface="+mn-cs"/>
                                  </a:rPr>
                                  <m:t>=</m:t>
                                </m:r>
                                <m:r>
                                  <a:rPr lang="en-AE" sz="1800" i="1" kern="1200">
                                    <a:solidFill>
                                      <a:schemeClr val="tx1"/>
                                    </a:solidFill>
                                    <a:effectLst/>
                                    <a:latin typeface="Cambria Math" panose="02040503050406030204" pitchFamily="18" charset="0"/>
                                    <a:ea typeface="+mn-ea"/>
                                    <a:cs typeface="+mn-cs"/>
                                  </a:rPr>
                                  <m:t>𝑥</m:t>
                                </m:r>
                                <m:d>
                                  <m:dPr>
                                    <m:ctrlPr>
                                      <a:rPr lang="en-AE" sz="1800" i="1" kern="1200">
                                        <a:solidFill>
                                          <a:schemeClr val="tx1"/>
                                        </a:solidFill>
                                        <a:effectLst/>
                                        <a:latin typeface="Cambria Math" panose="02040503050406030204" pitchFamily="18" charset="0"/>
                                        <a:ea typeface="+mn-ea"/>
                                        <a:cs typeface="+mn-cs"/>
                                      </a:rPr>
                                    </m:ctrlPr>
                                  </m:dPr>
                                  <m:e>
                                    <m:r>
                                      <a:rPr lang="en-AE" sz="1800" i="1" kern="1200">
                                        <a:solidFill>
                                          <a:schemeClr val="tx1"/>
                                        </a:solidFill>
                                        <a:effectLst/>
                                        <a:latin typeface="Cambria Math" panose="02040503050406030204" pitchFamily="18" charset="0"/>
                                        <a:ea typeface="+mn-ea"/>
                                        <a:cs typeface="+mn-cs"/>
                                      </a:rPr>
                                      <m:t>𝑡</m:t>
                                    </m:r>
                                  </m:e>
                                </m:d>
                                <m:r>
                                  <a:rPr lang="en-AE" sz="1800" i="1" kern="1200">
                                    <a:solidFill>
                                      <a:schemeClr val="tx1"/>
                                    </a:solidFill>
                                    <a:effectLst/>
                                    <a:latin typeface="Cambria Math" panose="02040503050406030204" pitchFamily="18" charset="0"/>
                                    <a:ea typeface="+mn-ea"/>
                                    <a:cs typeface="+mn-cs"/>
                                  </a:rPr>
                                  <m:t>+</m:t>
                                </m:r>
                                <m:r>
                                  <a:rPr lang="en-AE" sz="1800" i="1" kern="1200">
                                    <a:solidFill>
                                      <a:schemeClr val="tx1"/>
                                    </a:solidFill>
                                    <a:effectLst/>
                                    <a:latin typeface="Cambria Math" panose="02040503050406030204" pitchFamily="18" charset="0"/>
                                    <a:ea typeface="+mn-ea"/>
                                    <a:cs typeface="+mn-cs"/>
                                  </a:rPr>
                                  <m:t>𝑓</m:t>
                                </m:r>
                                <m:d>
                                  <m:dPr>
                                    <m:ctrlPr>
                                      <a:rPr lang="en-AE" sz="1800" i="1" kern="1200">
                                        <a:solidFill>
                                          <a:schemeClr val="tx1"/>
                                        </a:solidFill>
                                        <a:effectLst/>
                                        <a:latin typeface="Cambria Math" panose="02040503050406030204" pitchFamily="18" charset="0"/>
                                        <a:ea typeface="+mn-ea"/>
                                        <a:cs typeface="+mn-cs"/>
                                      </a:rPr>
                                    </m:ctrlPr>
                                  </m:dPr>
                                  <m:e>
                                    <m:sSub>
                                      <m:sSubPr>
                                        <m:ctrlPr>
                                          <a:rPr lang="en-AE" sz="1800" i="1" kern="120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𝑥</m:t>
                                        </m:r>
                                      </m:e>
                                      <m:sub>
                                        <m:r>
                                          <a:rPr lang="en-AE" sz="1800" i="1" kern="1200">
                                            <a:solidFill>
                                              <a:schemeClr val="tx1"/>
                                            </a:solidFill>
                                            <a:effectLst/>
                                            <a:latin typeface="Cambria Math" panose="02040503050406030204" pitchFamily="18" charset="0"/>
                                            <a:ea typeface="+mn-ea"/>
                                            <a:cs typeface="+mn-cs"/>
                                          </a:rPr>
                                          <m:t>1</m:t>
                                        </m:r>
                                      </m:sub>
                                    </m:sSub>
                                    <m:r>
                                      <a:rPr lang="en-AE" sz="1800" i="1" kern="1200">
                                        <a:solidFill>
                                          <a:schemeClr val="tx1"/>
                                        </a:solidFill>
                                        <a:effectLst/>
                                        <a:latin typeface="Cambria Math" panose="02040503050406030204" pitchFamily="18" charset="0"/>
                                        <a:ea typeface="+mn-ea"/>
                                        <a:cs typeface="+mn-cs"/>
                                      </a:rPr>
                                      <m:t>,</m:t>
                                    </m:r>
                                    <m:sSub>
                                      <m:sSubPr>
                                        <m:ctrlPr>
                                          <a:rPr lang="en-AE" sz="1800" i="1" kern="120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𝑡</m:t>
                                        </m:r>
                                      </m:e>
                                      <m:sub>
                                        <m:r>
                                          <a:rPr lang="en-AE" sz="1800" i="1" kern="1200">
                                            <a:solidFill>
                                              <a:schemeClr val="tx1"/>
                                            </a:solidFill>
                                            <a:effectLst/>
                                            <a:latin typeface="Cambria Math" panose="02040503050406030204" pitchFamily="18" charset="0"/>
                                            <a:ea typeface="+mn-ea"/>
                                            <a:cs typeface="+mn-cs"/>
                                          </a:rPr>
                                          <m:t>1</m:t>
                                        </m:r>
                                      </m:sub>
                                    </m:sSub>
                                  </m:e>
                                </m:d>
                                <m:f>
                                  <m:fPr>
                                    <m:ctrlPr>
                                      <a:rPr lang="en-AE" sz="1800" i="1" kern="1200">
                                        <a:solidFill>
                                          <a:schemeClr val="tx1"/>
                                        </a:solidFill>
                                        <a:effectLst/>
                                        <a:latin typeface="Cambria Math" panose="02040503050406030204" pitchFamily="18" charset="0"/>
                                        <a:ea typeface="+mn-ea"/>
                                        <a:cs typeface="+mn-cs"/>
                                      </a:rPr>
                                    </m:ctrlPr>
                                  </m:fPr>
                                  <m:num>
                                    <m:r>
                                      <m:rPr>
                                        <m:sty m:val="p"/>
                                      </m:rPr>
                                      <a:rPr lang="en-AE" sz="1800" kern="1200">
                                        <a:solidFill>
                                          <a:schemeClr val="tx1"/>
                                        </a:solidFill>
                                        <a:effectLst/>
                                        <a:latin typeface="Cambria Math" panose="02040503050406030204" pitchFamily="18" charset="0"/>
                                        <a:ea typeface="+mn-ea"/>
                                        <a:cs typeface="+mn-cs"/>
                                      </a:rPr>
                                      <m:t>Δ</m:t>
                                    </m:r>
                                    <m:r>
                                      <a:rPr lang="en-AE" sz="1800" i="1" kern="1200">
                                        <a:solidFill>
                                          <a:schemeClr val="tx1"/>
                                        </a:solidFill>
                                        <a:effectLst/>
                                        <a:latin typeface="Cambria Math" panose="02040503050406030204" pitchFamily="18" charset="0"/>
                                        <a:ea typeface="+mn-ea"/>
                                        <a:cs typeface="+mn-cs"/>
                                      </a:rPr>
                                      <m:t>𝑡</m:t>
                                    </m:r>
                                  </m:num>
                                  <m:den>
                                    <m:r>
                                      <a:rPr lang="en-AE" sz="1800" i="1" kern="1200">
                                        <a:solidFill>
                                          <a:schemeClr val="tx1"/>
                                        </a:solidFill>
                                        <a:effectLst/>
                                        <a:latin typeface="Cambria Math" panose="02040503050406030204" pitchFamily="18" charset="0"/>
                                        <a:ea typeface="+mn-ea"/>
                                        <a:cs typeface="+mn-cs"/>
                                      </a:rPr>
                                      <m:t>2</m:t>
                                    </m:r>
                                  </m:den>
                                </m:f>
                              </m:oMath>
                            </m:oMathPara>
                          </a14:m>
                          <a:endParaRPr lang="en-AE" sz="1800" kern="1200" dirty="0">
                            <a:solidFill>
                              <a:schemeClr val="dk1"/>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𝑡</m:t>
                                    </m:r>
                                  </m:e>
                                  <m:sub>
                                    <m:r>
                                      <a:rPr lang="en-AE" sz="1800" i="1" kern="1200">
                                        <a:solidFill>
                                          <a:schemeClr val="tx1"/>
                                        </a:solidFill>
                                        <a:effectLst/>
                                        <a:latin typeface="Cambria Math" panose="02040503050406030204" pitchFamily="18" charset="0"/>
                                        <a:ea typeface="+mn-ea"/>
                                        <a:cs typeface="+mn-cs"/>
                                      </a:rPr>
                                      <m:t>2</m:t>
                                    </m:r>
                                  </m:sub>
                                </m:sSub>
                                <m:r>
                                  <a:rPr lang="en-AE" sz="1800" i="1" kern="1200">
                                    <a:solidFill>
                                      <a:schemeClr val="tx1"/>
                                    </a:solidFill>
                                    <a:effectLst/>
                                    <a:latin typeface="Cambria Math" panose="02040503050406030204" pitchFamily="18" charset="0"/>
                                    <a:ea typeface="+mn-ea"/>
                                    <a:cs typeface="+mn-cs"/>
                                  </a:rPr>
                                  <m:t>=</m:t>
                                </m:r>
                                <m:r>
                                  <a:rPr lang="en-AE" sz="1800" i="1" kern="1200">
                                    <a:solidFill>
                                      <a:schemeClr val="tx1"/>
                                    </a:solidFill>
                                    <a:effectLst/>
                                    <a:latin typeface="Cambria Math" panose="02040503050406030204" pitchFamily="18" charset="0"/>
                                    <a:ea typeface="+mn-ea"/>
                                    <a:cs typeface="+mn-cs"/>
                                  </a:rPr>
                                  <m:t>𝑡</m:t>
                                </m:r>
                                <m:r>
                                  <a:rPr lang="en-AE" sz="1800" i="1" kern="1200">
                                    <a:solidFill>
                                      <a:schemeClr val="tx1"/>
                                    </a:solidFill>
                                    <a:effectLst/>
                                    <a:latin typeface="Cambria Math" panose="02040503050406030204" pitchFamily="18" charset="0"/>
                                    <a:ea typeface="+mn-ea"/>
                                    <a:cs typeface="+mn-cs"/>
                                  </a:rPr>
                                  <m:t>+</m:t>
                                </m:r>
                                <m:f>
                                  <m:fPr>
                                    <m:ctrlPr>
                                      <a:rPr lang="en-AE" sz="1800" i="1" kern="1200">
                                        <a:solidFill>
                                          <a:schemeClr val="tx1"/>
                                        </a:solidFill>
                                        <a:effectLst/>
                                        <a:latin typeface="Cambria Math" panose="02040503050406030204" pitchFamily="18" charset="0"/>
                                        <a:ea typeface="+mn-ea"/>
                                        <a:cs typeface="+mn-cs"/>
                                      </a:rPr>
                                    </m:ctrlPr>
                                  </m:fPr>
                                  <m:num>
                                    <m:r>
                                      <m:rPr>
                                        <m:sty m:val="p"/>
                                      </m:rPr>
                                      <a:rPr lang="en-AE" sz="1800" kern="1200">
                                        <a:solidFill>
                                          <a:schemeClr val="tx1"/>
                                        </a:solidFill>
                                        <a:effectLst/>
                                        <a:latin typeface="Cambria Math" panose="02040503050406030204" pitchFamily="18" charset="0"/>
                                        <a:ea typeface="+mn-ea"/>
                                        <a:cs typeface="+mn-cs"/>
                                      </a:rPr>
                                      <m:t>Δ</m:t>
                                    </m:r>
                                    <m:r>
                                      <a:rPr lang="en-AE" sz="1800" i="1" kern="1200">
                                        <a:solidFill>
                                          <a:schemeClr val="tx1"/>
                                        </a:solidFill>
                                        <a:effectLst/>
                                        <a:latin typeface="Cambria Math" panose="02040503050406030204" pitchFamily="18" charset="0"/>
                                        <a:ea typeface="+mn-ea"/>
                                        <a:cs typeface="+mn-cs"/>
                                      </a:rPr>
                                      <m:t>𝑡</m:t>
                                    </m:r>
                                  </m:num>
                                  <m:den>
                                    <m:r>
                                      <a:rPr lang="en-AE" sz="1800" i="1" kern="1200">
                                        <a:solidFill>
                                          <a:schemeClr val="tx1"/>
                                        </a:solidFill>
                                        <a:effectLst/>
                                        <a:latin typeface="Cambria Math" panose="02040503050406030204" pitchFamily="18" charset="0"/>
                                        <a:ea typeface="+mn-ea"/>
                                        <a:cs typeface="+mn-cs"/>
                                      </a:rPr>
                                      <m:t>2</m:t>
                                    </m:r>
                                  </m:den>
                                </m:f>
                              </m:oMath>
                            </m:oMathPara>
                          </a14:m>
                          <a:endParaRPr lang="en-AE" sz="1800" kern="1200" dirty="0">
                            <a:solidFill>
                              <a:schemeClr val="dk1"/>
                            </a:solidFill>
                            <a:effectLst/>
                            <a:latin typeface="+mn-lt"/>
                            <a:ea typeface="+mn-ea"/>
                            <a:cs typeface="+mn-cs"/>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5866705"/>
                      </a:ext>
                    </a:extLst>
                  </a:tr>
                  <a:tr h="675517">
                    <a:tc>
                      <a:txBody>
                        <a:bodyPr/>
                        <a:lstStyle/>
                        <a:p>
                          <a:pPr algn="ctr"/>
                          <a14:m>
                            <m:oMathPara xmlns:m="http://schemas.openxmlformats.org/officeDocument/2006/math">
                              <m:oMathParaPr>
                                <m:jc m:val="centerGroup"/>
                              </m:oMathParaPr>
                              <m:oMath xmlns:m="http://schemas.openxmlformats.org/officeDocument/2006/math">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𝑥</m:t>
                                    </m:r>
                                  </m:e>
                                  <m:sub>
                                    <m:r>
                                      <a:rPr lang="en-US" sz="1800" b="0" i="1" kern="1200" smtClean="0">
                                        <a:solidFill>
                                          <a:schemeClr val="tx1"/>
                                        </a:solidFill>
                                        <a:effectLst/>
                                        <a:latin typeface="Cambria Math" panose="02040503050406030204" pitchFamily="18" charset="0"/>
                                        <a:ea typeface="+mn-ea"/>
                                        <a:cs typeface="+mn-cs"/>
                                      </a:rPr>
                                      <m:t>3</m:t>
                                    </m:r>
                                  </m:sub>
                                </m:sSub>
                                <m:r>
                                  <a:rPr lang="en-AE" sz="1800" i="1" kern="1200">
                                    <a:solidFill>
                                      <a:schemeClr val="tx1"/>
                                    </a:solidFill>
                                    <a:effectLst/>
                                    <a:latin typeface="Cambria Math" panose="02040503050406030204" pitchFamily="18" charset="0"/>
                                    <a:ea typeface="+mn-ea"/>
                                    <a:cs typeface="+mn-cs"/>
                                  </a:rPr>
                                  <m:t>=</m:t>
                                </m:r>
                                <m:r>
                                  <a:rPr lang="en-AE" sz="1800" i="1" kern="1200">
                                    <a:solidFill>
                                      <a:schemeClr val="tx1"/>
                                    </a:solidFill>
                                    <a:effectLst/>
                                    <a:latin typeface="Cambria Math" panose="02040503050406030204" pitchFamily="18" charset="0"/>
                                    <a:ea typeface="+mn-ea"/>
                                    <a:cs typeface="+mn-cs"/>
                                  </a:rPr>
                                  <m:t>𝑥</m:t>
                                </m:r>
                                <m:d>
                                  <m:dPr>
                                    <m:ctrlPr>
                                      <a:rPr lang="en-AE" sz="1800" i="1" kern="1200">
                                        <a:solidFill>
                                          <a:schemeClr val="tx1"/>
                                        </a:solidFill>
                                        <a:effectLst/>
                                        <a:latin typeface="Cambria Math" panose="02040503050406030204" pitchFamily="18" charset="0"/>
                                        <a:ea typeface="+mn-ea"/>
                                        <a:cs typeface="+mn-cs"/>
                                      </a:rPr>
                                    </m:ctrlPr>
                                  </m:dPr>
                                  <m:e>
                                    <m:r>
                                      <a:rPr lang="en-AE" sz="1800" i="1" kern="1200">
                                        <a:solidFill>
                                          <a:schemeClr val="tx1"/>
                                        </a:solidFill>
                                        <a:effectLst/>
                                        <a:latin typeface="Cambria Math" panose="02040503050406030204" pitchFamily="18" charset="0"/>
                                        <a:ea typeface="+mn-ea"/>
                                        <a:cs typeface="+mn-cs"/>
                                      </a:rPr>
                                      <m:t>𝑡</m:t>
                                    </m:r>
                                  </m:e>
                                </m:d>
                                <m:r>
                                  <a:rPr lang="en-AE" sz="1800" i="1" kern="1200">
                                    <a:solidFill>
                                      <a:schemeClr val="tx1"/>
                                    </a:solidFill>
                                    <a:effectLst/>
                                    <a:latin typeface="Cambria Math" panose="02040503050406030204" pitchFamily="18" charset="0"/>
                                    <a:ea typeface="+mn-ea"/>
                                    <a:cs typeface="+mn-cs"/>
                                  </a:rPr>
                                  <m:t>+</m:t>
                                </m:r>
                                <m:r>
                                  <a:rPr lang="en-AE" sz="1800" i="1" kern="1200">
                                    <a:solidFill>
                                      <a:schemeClr val="tx1"/>
                                    </a:solidFill>
                                    <a:effectLst/>
                                    <a:latin typeface="Cambria Math" panose="02040503050406030204" pitchFamily="18" charset="0"/>
                                    <a:ea typeface="+mn-ea"/>
                                    <a:cs typeface="+mn-cs"/>
                                  </a:rPr>
                                  <m:t>𝑓</m:t>
                                </m:r>
                                <m:d>
                                  <m:dPr>
                                    <m:ctrlPr>
                                      <a:rPr lang="en-AE" sz="1800" i="1" kern="1200">
                                        <a:solidFill>
                                          <a:schemeClr val="tx1"/>
                                        </a:solidFill>
                                        <a:effectLst/>
                                        <a:latin typeface="Cambria Math" panose="02040503050406030204" pitchFamily="18" charset="0"/>
                                        <a:ea typeface="+mn-ea"/>
                                        <a:cs typeface="+mn-cs"/>
                                      </a:rPr>
                                    </m:ctrlPr>
                                  </m:dPr>
                                  <m:e>
                                    <m:sSub>
                                      <m:sSubPr>
                                        <m:ctrlPr>
                                          <a:rPr lang="en-AE" sz="1800" i="1" kern="120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𝑥</m:t>
                                        </m:r>
                                      </m:e>
                                      <m:sub>
                                        <m:r>
                                          <a:rPr lang="en-US" sz="1800" b="0" i="1" kern="1200" smtClean="0">
                                            <a:solidFill>
                                              <a:schemeClr val="tx1"/>
                                            </a:solidFill>
                                            <a:effectLst/>
                                            <a:latin typeface="Cambria Math" panose="02040503050406030204" pitchFamily="18" charset="0"/>
                                            <a:ea typeface="+mn-ea"/>
                                            <a:cs typeface="+mn-cs"/>
                                          </a:rPr>
                                          <m:t>2</m:t>
                                        </m:r>
                                      </m:sub>
                                    </m:sSub>
                                    <m:r>
                                      <a:rPr lang="en-AE" sz="1800" i="1" kern="1200">
                                        <a:solidFill>
                                          <a:schemeClr val="tx1"/>
                                        </a:solidFill>
                                        <a:effectLst/>
                                        <a:latin typeface="Cambria Math" panose="02040503050406030204" pitchFamily="18" charset="0"/>
                                        <a:ea typeface="+mn-ea"/>
                                        <a:cs typeface="+mn-cs"/>
                                      </a:rPr>
                                      <m:t>,</m:t>
                                    </m:r>
                                    <m:sSub>
                                      <m:sSubPr>
                                        <m:ctrlPr>
                                          <a:rPr lang="en-AE" sz="1800" i="1" kern="120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𝑡</m:t>
                                        </m:r>
                                      </m:e>
                                      <m:sub>
                                        <m:r>
                                          <a:rPr lang="en-US" sz="1800" b="0" i="1" kern="1200" smtClean="0">
                                            <a:solidFill>
                                              <a:schemeClr val="tx1"/>
                                            </a:solidFill>
                                            <a:effectLst/>
                                            <a:latin typeface="Cambria Math" panose="02040503050406030204" pitchFamily="18" charset="0"/>
                                            <a:ea typeface="+mn-ea"/>
                                            <a:cs typeface="+mn-cs"/>
                                          </a:rPr>
                                          <m:t>2</m:t>
                                        </m:r>
                                      </m:sub>
                                    </m:sSub>
                                  </m:e>
                                </m:d>
                                <m:f>
                                  <m:fPr>
                                    <m:ctrlPr>
                                      <a:rPr lang="en-AE" sz="1800" i="1" kern="1200">
                                        <a:solidFill>
                                          <a:schemeClr val="tx1"/>
                                        </a:solidFill>
                                        <a:effectLst/>
                                        <a:latin typeface="Cambria Math" panose="02040503050406030204" pitchFamily="18" charset="0"/>
                                        <a:ea typeface="+mn-ea"/>
                                        <a:cs typeface="+mn-cs"/>
                                      </a:rPr>
                                    </m:ctrlPr>
                                  </m:fPr>
                                  <m:num>
                                    <m:r>
                                      <m:rPr>
                                        <m:sty m:val="p"/>
                                      </m:rPr>
                                      <a:rPr lang="en-AE" sz="1800" kern="1200">
                                        <a:solidFill>
                                          <a:schemeClr val="tx1"/>
                                        </a:solidFill>
                                        <a:effectLst/>
                                        <a:latin typeface="Cambria Math" panose="02040503050406030204" pitchFamily="18" charset="0"/>
                                        <a:ea typeface="+mn-ea"/>
                                        <a:cs typeface="+mn-cs"/>
                                      </a:rPr>
                                      <m:t>Δ</m:t>
                                    </m:r>
                                    <m:r>
                                      <a:rPr lang="en-AE" sz="1800" i="1" kern="1200">
                                        <a:solidFill>
                                          <a:schemeClr val="tx1"/>
                                        </a:solidFill>
                                        <a:effectLst/>
                                        <a:latin typeface="Cambria Math" panose="02040503050406030204" pitchFamily="18" charset="0"/>
                                        <a:ea typeface="+mn-ea"/>
                                        <a:cs typeface="+mn-cs"/>
                                      </a:rPr>
                                      <m:t>𝑡</m:t>
                                    </m:r>
                                  </m:num>
                                  <m:den>
                                    <m:r>
                                      <a:rPr lang="en-AE" sz="1800" i="1" kern="1200">
                                        <a:solidFill>
                                          <a:schemeClr val="tx1"/>
                                        </a:solidFill>
                                        <a:effectLst/>
                                        <a:latin typeface="Cambria Math" panose="02040503050406030204" pitchFamily="18" charset="0"/>
                                        <a:ea typeface="+mn-ea"/>
                                        <a:cs typeface="+mn-cs"/>
                                      </a:rPr>
                                      <m:t>2</m:t>
                                    </m:r>
                                  </m:den>
                                </m:f>
                              </m:oMath>
                            </m:oMathPara>
                          </a14:m>
                          <a:endParaRPr lang="en-AE"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𝑡</m:t>
                                    </m:r>
                                  </m:e>
                                  <m:sub>
                                    <m:r>
                                      <a:rPr lang="en-US" sz="1800" b="0" i="1" kern="1200" smtClean="0">
                                        <a:solidFill>
                                          <a:schemeClr val="tx1"/>
                                        </a:solidFill>
                                        <a:effectLst/>
                                        <a:latin typeface="Cambria Math" panose="02040503050406030204" pitchFamily="18" charset="0"/>
                                        <a:ea typeface="+mn-ea"/>
                                        <a:cs typeface="+mn-cs"/>
                                      </a:rPr>
                                      <m:t>3</m:t>
                                    </m:r>
                                  </m:sub>
                                </m:sSub>
                                <m:r>
                                  <a:rPr lang="en-AE" sz="1800" i="1" kern="1200">
                                    <a:solidFill>
                                      <a:schemeClr val="tx1"/>
                                    </a:solidFill>
                                    <a:effectLst/>
                                    <a:latin typeface="Cambria Math" panose="02040503050406030204" pitchFamily="18" charset="0"/>
                                    <a:ea typeface="+mn-ea"/>
                                    <a:cs typeface="+mn-cs"/>
                                  </a:rPr>
                                  <m:t>=</m:t>
                                </m:r>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𝑡</m:t>
                                    </m:r>
                                  </m:e>
                                  <m:sub>
                                    <m:r>
                                      <a:rPr lang="en-AE" sz="1800" i="1" kern="1200">
                                        <a:solidFill>
                                          <a:schemeClr val="tx1"/>
                                        </a:solidFill>
                                        <a:effectLst/>
                                        <a:latin typeface="Cambria Math" panose="02040503050406030204" pitchFamily="18" charset="0"/>
                                        <a:ea typeface="+mn-ea"/>
                                        <a:cs typeface="+mn-cs"/>
                                      </a:rPr>
                                      <m:t>2</m:t>
                                    </m:r>
                                  </m:sub>
                                </m:sSub>
                                <m:r>
                                  <a:rPr lang="en-US" sz="1800" b="0" i="1" kern="1200" smtClean="0">
                                    <a:solidFill>
                                      <a:schemeClr val="tx1"/>
                                    </a:solidFill>
                                    <a:effectLst/>
                                    <a:latin typeface="Cambria Math" panose="02040503050406030204" pitchFamily="18" charset="0"/>
                                    <a:ea typeface="+mn-ea"/>
                                    <a:cs typeface="+mn-cs"/>
                                  </a:rPr>
                                  <m:t>=</m:t>
                                </m:r>
                                <m:r>
                                  <a:rPr lang="en-AE" sz="1800" i="1" kern="1200">
                                    <a:solidFill>
                                      <a:schemeClr val="tx1"/>
                                    </a:solidFill>
                                    <a:effectLst/>
                                    <a:latin typeface="Cambria Math" panose="02040503050406030204" pitchFamily="18" charset="0"/>
                                    <a:ea typeface="+mn-ea"/>
                                    <a:cs typeface="+mn-cs"/>
                                  </a:rPr>
                                  <m:t>𝑡</m:t>
                                </m:r>
                                <m:r>
                                  <a:rPr lang="en-AE" sz="1800" i="1" kern="1200">
                                    <a:solidFill>
                                      <a:schemeClr val="tx1"/>
                                    </a:solidFill>
                                    <a:effectLst/>
                                    <a:latin typeface="Cambria Math" panose="02040503050406030204" pitchFamily="18" charset="0"/>
                                    <a:ea typeface="+mn-ea"/>
                                    <a:cs typeface="+mn-cs"/>
                                  </a:rPr>
                                  <m:t>+</m:t>
                                </m:r>
                                <m:f>
                                  <m:fPr>
                                    <m:ctrlPr>
                                      <a:rPr lang="en-AE" sz="1800" i="1" kern="1200">
                                        <a:solidFill>
                                          <a:schemeClr val="tx1"/>
                                        </a:solidFill>
                                        <a:effectLst/>
                                        <a:latin typeface="Cambria Math" panose="02040503050406030204" pitchFamily="18" charset="0"/>
                                        <a:ea typeface="+mn-ea"/>
                                        <a:cs typeface="+mn-cs"/>
                                      </a:rPr>
                                    </m:ctrlPr>
                                  </m:fPr>
                                  <m:num>
                                    <m:r>
                                      <m:rPr>
                                        <m:sty m:val="p"/>
                                      </m:rPr>
                                      <a:rPr lang="en-AE" sz="1800" kern="1200">
                                        <a:solidFill>
                                          <a:schemeClr val="tx1"/>
                                        </a:solidFill>
                                        <a:effectLst/>
                                        <a:latin typeface="Cambria Math" panose="02040503050406030204" pitchFamily="18" charset="0"/>
                                        <a:ea typeface="+mn-ea"/>
                                        <a:cs typeface="+mn-cs"/>
                                      </a:rPr>
                                      <m:t>Δ</m:t>
                                    </m:r>
                                    <m:r>
                                      <a:rPr lang="en-AE" sz="1800" i="1" kern="1200">
                                        <a:solidFill>
                                          <a:schemeClr val="tx1"/>
                                        </a:solidFill>
                                        <a:effectLst/>
                                        <a:latin typeface="Cambria Math" panose="02040503050406030204" pitchFamily="18" charset="0"/>
                                        <a:ea typeface="+mn-ea"/>
                                        <a:cs typeface="+mn-cs"/>
                                      </a:rPr>
                                      <m:t>𝑡</m:t>
                                    </m:r>
                                  </m:num>
                                  <m:den>
                                    <m:r>
                                      <a:rPr lang="en-AE" sz="1800" i="1" kern="1200">
                                        <a:solidFill>
                                          <a:schemeClr val="tx1"/>
                                        </a:solidFill>
                                        <a:effectLst/>
                                        <a:latin typeface="Cambria Math" panose="02040503050406030204" pitchFamily="18" charset="0"/>
                                        <a:ea typeface="+mn-ea"/>
                                        <a:cs typeface="+mn-cs"/>
                                      </a:rPr>
                                      <m:t>2</m:t>
                                    </m:r>
                                  </m:den>
                                </m:f>
                              </m:oMath>
                            </m:oMathPara>
                          </a14:m>
                          <a:endParaRPr lang="en-AE"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57638348"/>
                      </a:ext>
                    </a:extLst>
                  </a:tr>
                  <a:tr h="675517">
                    <a:tc>
                      <a:txBody>
                        <a:bodyPr/>
                        <a:lstStyle/>
                        <a:p>
                          <a:pPr algn="ctr"/>
                          <a14:m>
                            <m:oMathPara xmlns:m="http://schemas.openxmlformats.org/officeDocument/2006/math">
                              <m:oMathParaPr>
                                <m:jc m:val="centerGroup"/>
                              </m:oMathParaPr>
                              <m:oMath xmlns:m="http://schemas.openxmlformats.org/officeDocument/2006/math">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𝑥</m:t>
                                    </m:r>
                                  </m:e>
                                  <m:sub>
                                    <m:r>
                                      <a:rPr lang="en-US" sz="1800" b="0" i="1" kern="1200" smtClean="0">
                                        <a:solidFill>
                                          <a:schemeClr val="tx1"/>
                                        </a:solidFill>
                                        <a:effectLst/>
                                        <a:latin typeface="Cambria Math" panose="02040503050406030204" pitchFamily="18" charset="0"/>
                                        <a:ea typeface="+mn-ea"/>
                                        <a:cs typeface="+mn-cs"/>
                                      </a:rPr>
                                      <m:t>4</m:t>
                                    </m:r>
                                  </m:sub>
                                </m:sSub>
                                <m:r>
                                  <a:rPr lang="en-AE" sz="1800" i="1" kern="1200">
                                    <a:solidFill>
                                      <a:schemeClr val="tx1"/>
                                    </a:solidFill>
                                    <a:effectLst/>
                                    <a:latin typeface="Cambria Math" panose="02040503050406030204" pitchFamily="18" charset="0"/>
                                    <a:ea typeface="+mn-ea"/>
                                    <a:cs typeface="+mn-cs"/>
                                  </a:rPr>
                                  <m:t>=</m:t>
                                </m:r>
                                <m:r>
                                  <a:rPr lang="en-AE" sz="1800" i="1" kern="1200">
                                    <a:solidFill>
                                      <a:schemeClr val="tx1"/>
                                    </a:solidFill>
                                    <a:effectLst/>
                                    <a:latin typeface="Cambria Math" panose="02040503050406030204" pitchFamily="18" charset="0"/>
                                    <a:ea typeface="+mn-ea"/>
                                    <a:cs typeface="+mn-cs"/>
                                  </a:rPr>
                                  <m:t>𝑥</m:t>
                                </m:r>
                                <m:d>
                                  <m:dPr>
                                    <m:ctrlPr>
                                      <a:rPr lang="en-AE" sz="1800" i="1" kern="1200">
                                        <a:solidFill>
                                          <a:schemeClr val="tx1"/>
                                        </a:solidFill>
                                        <a:effectLst/>
                                        <a:latin typeface="Cambria Math" panose="02040503050406030204" pitchFamily="18" charset="0"/>
                                        <a:ea typeface="+mn-ea"/>
                                        <a:cs typeface="+mn-cs"/>
                                      </a:rPr>
                                    </m:ctrlPr>
                                  </m:dPr>
                                  <m:e>
                                    <m:r>
                                      <a:rPr lang="en-AE" sz="1800" i="1" kern="1200">
                                        <a:solidFill>
                                          <a:schemeClr val="tx1"/>
                                        </a:solidFill>
                                        <a:effectLst/>
                                        <a:latin typeface="Cambria Math" panose="02040503050406030204" pitchFamily="18" charset="0"/>
                                        <a:ea typeface="+mn-ea"/>
                                        <a:cs typeface="+mn-cs"/>
                                      </a:rPr>
                                      <m:t>𝑡</m:t>
                                    </m:r>
                                  </m:e>
                                </m:d>
                                <m:r>
                                  <a:rPr lang="en-AE" sz="1800" i="1" kern="1200">
                                    <a:solidFill>
                                      <a:schemeClr val="tx1"/>
                                    </a:solidFill>
                                    <a:effectLst/>
                                    <a:latin typeface="Cambria Math" panose="02040503050406030204" pitchFamily="18" charset="0"/>
                                    <a:ea typeface="+mn-ea"/>
                                    <a:cs typeface="+mn-cs"/>
                                  </a:rPr>
                                  <m:t>+</m:t>
                                </m:r>
                                <m:r>
                                  <a:rPr lang="en-AE" sz="1800" i="1" kern="1200">
                                    <a:solidFill>
                                      <a:schemeClr val="tx1"/>
                                    </a:solidFill>
                                    <a:effectLst/>
                                    <a:latin typeface="Cambria Math" panose="02040503050406030204" pitchFamily="18" charset="0"/>
                                    <a:ea typeface="+mn-ea"/>
                                    <a:cs typeface="+mn-cs"/>
                                  </a:rPr>
                                  <m:t>𝑓</m:t>
                                </m:r>
                                <m:d>
                                  <m:dPr>
                                    <m:ctrlPr>
                                      <a:rPr lang="en-AE" sz="1800" i="1" kern="1200">
                                        <a:solidFill>
                                          <a:schemeClr val="tx1"/>
                                        </a:solidFill>
                                        <a:effectLst/>
                                        <a:latin typeface="Cambria Math" panose="02040503050406030204" pitchFamily="18" charset="0"/>
                                        <a:ea typeface="+mn-ea"/>
                                        <a:cs typeface="+mn-cs"/>
                                      </a:rPr>
                                    </m:ctrlPr>
                                  </m:dPr>
                                  <m:e>
                                    <m:sSub>
                                      <m:sSubPr>
                                        <m:ctrlPr>
                                          <a:rPr lang="en-AE" sz="1800" i="1" kern="120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𝑥</m:t>
                                        </m:r>
                                      </m:e>
                                      <m:sub>
                                        <m:r>
                                          <a:rPr lang="en-US" sz="1800" b="0" i="1" kern="1200" smtClean="0">
                                            <a:solidFill>
                                              <a:schemeClr val="tx1"/>
                                            </a:solidFill>
                                            <a:effectLst/>
                                            <a:latin typeface="Cambria Math" panose="02040503050406030204" pitchFamily="18" charset="0"/>
                                            <a:ea typeface="+mn-ea"/>
                                            <a:cs typeface="+mn-cs"/>
                                          </a:rPr>
                                          <m:t>3</m:t>
                                        </m:r>
                                      </m:sub>
                                    </m:sSub>
                                    <m:r>
                                      <a:rPr lang="en-AE" sz="1800" i="1" kern="1200">
                                        <a:solidFill>
                                          <a:schemeClr val="tx1"/>
                                        </a:solidFill>
                                        <a:effectLst/>
                                        <a:latin typeface="Cambria Math" panose="02040503050406030204" pitchFamily="18" charset="0"/>
                                        <a:ea typeface="+mn-ea"/>
                                        <a:cs typeface="+mn-cs"/>
                                      </a:rPr>
                                      <m:t>,</m:t>
                                    </m:r>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𝑡</m:t>
                                        </m:r>
                                      </m:e>
                                      <m:sub>
                                        <m:r>
                                          <a:rPr lang="en-US" sz="1800" b="0" i="1" kern="1200" smtClean="0">
                                            <a:solidFill>
                                              <a:schemeClr val="tx1"/>
                                            </a:solidFill>
                                            <a:effectLst/>
                                            <a:latin typeface="Cambria Math" panose="02040503050406030204" pitchFamily="18" charset="0"/>
                                            <a:ea typeface="+mn-ea"/>
                                            <a:cs typeface="+mn-cs"/>
                                          </a:rPr>
                                          <m:t>3</m:t>
                                        </m:r>
                                      </m:sub>
                                    </m:sSub>
                                  </m:e>
                                </m:d>
                                <m:f>
                                  <m:fPr>
                                    <m:ctrlPr>
                                      <a:rPr lang="en-AE" sz="1800" i="1" kern="1200">
                                        <a:solidFill>
                                          <a:schemeClr val="tx1"/>
                                        </a:solidFill>
                                        <a:effectLst/>
                                        <a:latin typeface="Cambria Math" panose="02040503050406030204" pitchFamily="18" charset="0"/>
                                        <a:ea typeface="+mn-ea"/>
                                        <a:cs typeface="+mn-cs"/>
                                      </a:rPr>
                                    </m:ctrlPr>
                                  </m:fPr>
                                  <m:num>
                                    <m:r>
                                      <m:rPr>
                                        <m:sty m:val="p"/>
                                      </m:rPr>
                                      <a:rPr lang="en-AE" sz="1800" kern="1200">
                                        <a:solidFill>
                                          <a:schemeClr val="tx1"/>
                                        </a:solidFill>
                                        <a:effectLst/>
                                        <a:latin typeface="Cambria Math" panose="02040503050406030204" pitchFamily="18" charset="0"/>
                                        <a:ea typeface="+mn-ea"/>
                                        <a:cs typeface="+mn-cs"/>
                                      </a:rPr>
                                      <m:t>Δ</m:t>
                                    </m:r>
                                    <m:r>
                                      <a:rPr lang="en-AE" sz="1800" i="1" kern="1200">
                                        <a:solidFill>
                                          <a:schemeClr val="tx1"/>
                                        </a:solidFill>
                                        <a:effectLst/>
                                        <a:latin typeface="Cambria Math" panose="02040503050406030204" pitchFamily="18" charset="0"/>
                                        <a:ea typeface="+mn-ea"/>
                                        <a:cs typeface="+mn-cs"/>
                                      </a:rPr>
                                      <m:t>𝑡</m:t>
                                    </m:r>
                                  </m:num>
                                  <m:den>
                                    <m:r>
                                      <a:rPr lang="en-AE" sz="1800" i="1" kern="1200">
                                        <a:solidFill>
                                          <a:schemeClr val="tx1"/>
                                        </a:solidFill>
                                        <a:effectLst/>
                                        <a:latin typeface="Cambria Math" panose="02040503050406030204" pitchFamily="18" charset="0"/>
                                        <a:ea typeface="+mn-ea"/>
                                        <a:cs typeface="+mn-cs"/>
                                      </a:rPr>
                                      <m:t>2</m:t>
                                    </m:r>
                                  </m:den>
                                </m:f>
                              </m:oMath>
                            </m:oMathPara>
                          </a14:m>
                          <a:endParaRPr lang="en-AE" dirty="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𝑡</m:t>
                                  </m:r>
                                </m:e>
                                <m:sub>
                                  <m:r>
                                    <a:rPr lang="en-US" sz="1800" b="0" i="1" kern="1200" smtClean="0">
                                      <a:solidFill>
                                        <a:schemeClr val="tx1"/>
                                      </a:solidFill>
                                      <a:effectLst/>
                                      <a:latin typeface="Cambria Math" panose="02040503050406030204" pitchFamily="18" charset="0"/>
                                      <a:ea typeface="+mn-ea"/>
                                      <a:cs typeface="+mn-cs"/>
                                    </a:rPr>
                                    <m:t>4</m:t>
                                  </m:r>
                                </m:sub>
                              </m:sSub>
                              <m:r>
                                <a:rPr lang="en-US" sz="1800" b="0" i="1" kern="1200" smtClean="0">
                                  <a:solidFill>
                                    <a:schemeClr val="tx1"/>
                                  </a:solidFill>
                                  <a:effectLst/>
                                  <a:latin typeface="Cambria Math" panose="02040503050406030204" pitchFamily="18" charset="0"/>
                                  <a:ea typeface="+mn-ea"/>
                                  <a:cs typeface="+mn-cs"/>
                                </a:rPr>
                                <m:t>=</m:t>
                              </m:r>
                              <m:r>
                                <a:rPr lang="en-AE" sz="1800" i="1" kern="1200">
                                  <a:solidFill>
                                    <a:schemeClr val="tx1"/>
                                  </a:solidFill>
                                  <a:effectLst/>
                                  <a:latin typeface="Cambria Math" panose="02040503050406030204" pitchFamily="18" charset="0"/>
                                  <a:ea typeface="+mn-ea"/>
                                  <a:cs typeface="+mn-cs"/>
                                </a:rPr>
                                <m:t>𝑡</m:t>
                              </m:r>
                              <m:r>
                                <a:rPr lang="en-AE" sz="1800" i="1" kern="1200">
                                  <a:solidFill>
                                    <a:schemeClr val="tx1"/>
                                  </a:solidFill>
                                  <a:effectLst/>
                                  <a:latin typeface="Cambria Math" panose="02040503050406030204" pitchFamily="18" charset="0"/>
                                  <a:ea typeface="+mn-ea"/>
                                  <a:cs typeface="+mn-cs"/>
                                </a:rPr>
                                <m:t>+</m:t>
                              </m:r>
                            </m:oMath>
                          </a14:m>
                          <a:r>
                            <a:rPr lang="en-AE" dirty="0"/>
                            <a:t> </a:t>
                          </a:r>
                          <a14:m>
                            <m:oMath xmlns:m="http://schemas.openxmlformats.org/officeDocument/2006/math">
                              <m:r>
                                <m:rPr>
                                  <m:sty m:val="p"/>
                                </m:rPr>
                                <a:rPr lang="en-AE" sz="1800" kern="1200" smtClean="0">
                                  <a:solidFill>
                                    <a:schemeClr val="tx1"/>
                                  </a:solidFill>
                                  <a:effectLst/>
                                  <a:latin typeface="Cambria Math" panose="02040503050406030204" pitchFamily="18" charset="0"/>
                                  <a:ea typeface="+mn-ea"/>
                                  <a:cs typeface="+mn-cs"/>
                                </a:rPr>
                                <m:t>Δ</m:t>
                              </m:r>
                              <m:r>
                                <a:rPr lang="en-AE" sz="1800" i="1" kern="1200">
                                  <a:solidFill>
                                    <a:schemeClr val="tx1"/>
                                  </a:solidFill>
                                  <a:effectLst/>
                                  <a:latin typeface="Cambria Math" panose="02040503050406030204" pitchFamily="18" charset="0"/>
                                  <a:ea typeface="+mn-ea"/>
                                  <a:cs typeface="+mn-cs"/>
                                </a:rPr>
                                <m:t>𝑡</m:t>
                              </m:r>
                            </m:oMath>
                          </a14:m>
                          <a:endParaRPr lang="en-AE" dirty="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66694086"/>
                      </a:ext>
                    </a:extLst>
                  </a:tr>
                  <a:tr h="536487">
                    <a:tc gridSpan="2">
                      <a:txBody>
                        <a:bodyPr/>
                        <a:lstStyle/>
                        <a:p>
                          <a:pPr algn="ctr"/>
                          <a14:m>
                            <m:oMath xmlns:m="http://schemas.openxmlformats.org/officeDocument/2006/math">
                              <m:r>
                                <a:rPr lang="en-AE" sz="1800" i="1" kern="1200" smtClean="0">
                                  <a:solidFill>
                                    <a:schemeClr val="tx1"/>
                                  </a:solidFill>
                                  <a:effectLst/>
                                  <a:latin typeface="Cambria Math" panose="02040503050406030204" pitchFamily="18" charset="0"/>
                                  <a:ea typeface="+mn-ea"/>
                                  <a:cs typeface="+mn-cs"/>
                                </a:rPr>
                                <m:t>𝑥</m:t>
                              </m:r>
                              <m:d>
                                <m:dPr>
                                  <m:ctrlPr>
                                    <a:rPr lang="en-AE" sz="1800" i="1" kern="1200" smtClean="0">
                                      <a:solidFill>
                                        <a:schemeClr val="tx1"/>
                                      </a:solidFill>
                                      <a:effectLst/>
                                      <a:latin typeface="Cambria Math" panose="02040503050406030204" pitchFamily="18" charset="0"/>
                                      <a:ea typeface="+mn-ea"/>
                                      <a:cs typeface="+mn-cs"/>
                                    </a:rPr>
                                  </m:ctrlPr>
                                </m:dPr>
                                <m:e>
                                  <m:r>
                                    <a:rPr lang="en-AE" sz="1800" i="1" kern="1200">
                                      <a:solidFill>
                                        <a:schemeClr val="tx1"/>
                                      </a:solidFill>
                                      <a:effectLst/>
                                      <a:latin typeface="Cambria Math" panose="02040503050406030204" pitchFamily="18" charset="0"/>
                                      <a:ea typeface="+mn-ea"/>
                                      <a:cs typeface="+mn-cs"/>
                                    </a:rPr>
                                    <m:t>𝑡</m:t>
                                  </m:r>
                                  <m:r>
                                    <a:rPr lang="en-AE" sz="1800" i="1" kern="1200">
                                      <a:solidFill>
                                        <a:schemeClr val="tx1"/>
                                      </a:solidFill>
                                      <a:effectLst/>
                                      <a:latin typeface="Cambria Math" panose="02040503050406030204" pitchFamily="18" charset="0"/>
                                      <a:ea typeface="+mn-ea"/>
                                      <a:cs typeface="+mn-cs"/>
                                    </a:rPr>
                                    <m:t>+</m:t>
                                  </m:r>
                                  <m:r>
                                    <m:rPr>
                                      <m:sty m:val="p"/>
                                    </m:rPr>
                                    <a:rPr lang="en-AE" sz="1800" kern="1200">
                                      <a:solidFill>
                                        <a:schemeClr val="tx1"/>
                                      </a:solidFill>
                                      <a:effectLst/>
                                      <a:latin typeface="Cambria Math" panose="02040503050406030204" pitchFamily="18" charset="0"/>
                                      <a:ea typeface="+mn-ea"/>
                                      <a:cs typeface="+mn-cs"/>
                                    </a:rPr>
                                    <m:t>Δ</m:t>
                                  </m:r>
                                  <m:r>
                                    <a:rPr lang="en-AE" sz="1800" i="1" kern="1200">
                                      <a:solidFill>
                                        <a:schemeClr val="tx1"/>
                                      </a:solidFill>
                                      <a:effectLst/>
                                      <a:latin typeface="Cambria Math" panose="02040503050406030204" pitchFamily="18" charset="0"/>
                                      <a:ea typeface="+mn-ea"/>
                                      <a:cs typeface="+mn-cs"/>
                                    </a:rPr>
                                    <m:t>𝑡</m:t>
                                  </m:r>
                                </m:e>
                              </m:d>
                              <m:r>
                                <a:rPr lang="en-AE" sz="1800" i="1" kern="1200">
                                  <a:solidFill>
                                    <a:schemeClr val="tx1"/>
                                  </a:solidFill>
                                  <a:effectLst/>
                                  <a:latin typeface="Cambria Math" panose="02040503050406030204" pitchFamily="18" charset="0"/>
                                  <a:ea typeface="+mn-ea"/>
                                  <a:cs typeface="+mn-cs"/>
                                </a:rPr>
                                <m:t>=</m:t>
                              </m:r>
                              <m:r>
                                <a:rPr lang="en-AE" sz="1800" i="1" kern="1200">
                                  <a:solidFill>
                                    <a:schemeClr val="tx1"/>
                                  </a:solidFill>
                                  <a:effectLst/>
                                  <a:latin typeface="Cambria Math" panose="02040503050406030204" pitchFamily="18" charset="0"/>
                                  <a:ea typeface="+mn-ea"/>
                                  <a:cs typeface="+mn-cs"/>
                                </a:rPr>
                                <m:t>𝑥</m:t>
                              </m:r>
                              <m:d>
                                <m:dPr>
                                  <m:ctrlPr>
                                    <a:rPr lang="en-AE" sz="1800" i="1" kern="1200">
                                      <a:solidFill>
                                        <a:schemeClr val="tx1"/>
                                      </a:solidFill>
                                      <a:effectLst/>
                                      <a:latin typeface="Cambria Math" panose="02040503050406030204" pitchFamily="18" charset="0"/>
                                      <a:ea typeface="+mn-ea"/>
                                      <a:cs typeface="+mn-cs"/>
                                    </a:rPr>
                                  </m:ctrlPr>
                                </m:dPr>
                                <m:e>
                                  <m:r>
                                    <a:rPr lang="en-AE" sz="1800" i="1" kern="1200">
                                      <a:solidFill>
                                        <a:schemeClr val="tx1"/>
                                      </a:solidFill>
                                      <a:effectLst/>
                                      <a:latin typeface="Cambria Math" panose="02040503050406030204" pitchFamily="18" charset="0"/>
                                      <a:ea typeface="+mn-ea"/>
                                      <a:cs typeface="+mn-cs"/>
                                    </a:rPr>
                                    <m:t>𝑡</m:t>
                                  </m:r>
                                </m:e>
                              </m:d>
                            </m:oMath>
                          </a14:m>
                          <a:r>
                            <a:rPr lang="en-AE" sz="1800" kern="1200" dirty="0">
                              <a:solidFill>
                                <a:schemeClr val="tx1"/>
                              </a:solidFill>
                              <a:effectLst/>
                              <a:latin typeface="+mn-lt"/>
                              <a:ea typeface="+mn-ea"/>
                              <a:cs typeface="+mn-cs"/>
                            </a:rPr>
                            <a:t> + </a:t>
                          </a:r>
                          <a14:m>
                            <m:oMath xmlns:m="http://schemas.openxmlformats.org/officeDocument/2006/math">
                              <m:f>
                                <m:fPr>
                                  <m:ctrlPr>
                                    <a:rPr lang="en-AE" sz="1800" i="1" kern="1200" smtClean="0">
                                      <a:solidFill>
                                        <a:schemeClr val="tx1"/>
                                      </a:solidFill>
                                      <a:effectLst/>
                                      <a:latin typeface="Cambria Math" panose="02040503050406030204" pitchFamily="18" charset="0"/>
                                      <a:ea typeface="+mn-ea"/>
                                      <a:cs typeface="+mn-cs"/>
                                    </a:rPr>
                                  </m:ctrlPr>
                                </m:fPr>
                                <m:num>
                                  <m:r>
                                    <a:rPr lang="en-AE" sz="1800" i="1" kern="1200">
                                      <a:solidFill>
                                        <a:schemeClr val="tx1"/>
                                      </a:solidFill>
                                      <a:effectLst/>
                                      <a:latin typeface="Cambria Math" panose="02040503050406030204" pitchFamily="18" charset="0"/>
                                      <a:ea typeface="+mn-ea"/>
                                      <a:cs typeface="+mn-cs"/>
                                    </a:rPr>
                                    <m:t>1</m:t>
                                  </m:r>
                                </m:num>
                                <m:den>
                                  <m:r>
                                    <a:rPr lang="en-AE" sz="1800" i="1" kern="1200">
                                      <a:solidFill>
                                        <a:schemeClr val="tx1"/>
                                      </a:solidFill>
                                      <a:effectLst/>
                                      <a:latin typeface="Cambria Math" panose="02040503050406030204" pitchFamily="18" charset="0"/>
                                      <a:ea typeface="+mn-ea"/>
                                      <a:cs typeface="+mn-cs"/>
                                    </a:rPr>
                                    <m:t>6</m:t>
                                  </m:r>
                                </m:den>
                              </m:f>
                              <m:r>
                                <a:rPr lang="en-US" sz="1800" b="0" i="0" kern="1200" smtClean="0">
                                  <a:solidFill>
                                    <a:schemeClr val="tx1"/>
                                  </a:solidFill>
                                  <a:effectLst/>
                                  <a:latin typeface="Cambria Math" panose="02040503050406030204" pitchFamily="18" charset="0"/>
                                  <a:ea typeface="+mn-ea"/>
                                  <a:cs typeface="+mn-cs"/>
                                </a:rPr>
                                <m:t>[</m:t>
                              </m:r>
                              <m:r>
                                <m:rPr>
                                  <m:sty m:val="p"/>
                                </m:rPr>
                                <a:rPr lang="en-AE" sz="1800" kern="1200" smtClean="0">
                                  <a:solidFill>
                                    <a:schemeClr val="tx1"/>
                                  </a:solidFill>
                                  <a:effectLst/>
                                  <a:latin typeface="Cambria Math" panose="02040503050406030204" pitchFamily="18" charset="0"/>
                                  <a:ea typeface="+mn-ea"/>
                                  <a:cs typeface="+mn-cs"/>
                                </a:rPr>
                                <m:t>f</m:t>
                              </m:r>
                              <m:d>
                                <m:dPr>
                                  <m:ctrlPr>
                                    <a:rPr lang="en-AE" sz="1800" i="1" kern="1200">
                                      <a:solidFill>
                                        <a:schemeClr val="tx1"/>
                                      </a:solidFill>
                                      <a:effectLst/>
                                      <a:latin typeface="Cambria Math" panose="02040503050406030204" pitchFamily="18" charset="0"/>
                                      <a:ea typeface="+mn-ea"/>
                                      <a:cs typeface="+mn-cs"/>
                                    </a:rPr>
                                  </m:ctrlPr>
                                </m:dPr>
                                <m:e>
                                  <m:sSub>
                                    <m:sSubPr>
                                      <m:ctrlPr>
                                        <a:rPr lang="en-AE" sz="1800" i="1" kern="120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𝑥</m:t>
                                      </m:r>
                                    </m:e>
                                    <m:sub>
                                      <m:r>
                                        <a:rPr lang="en-AE" sz="1800" i="1" kern="1200">
                                          <a:solidFill>
                                            <a:schemeClr val="tx1"/>
                                          </a:solidFill>
                                          <a:effectLst/>
                                          <a:latin typeface="Cambria Math" panose="02040503050406030204" pitchFamily="18" charset="0"/>
                                          <a:ea typeface="+mn-ea"/>
                                          <a:cs typeface="+mn-cs"/>
                                        </a:rPr>
                                        <m:t>1</m:t>
                                      </m:r>
                                    </m:sub>
                                  </m:sSub>
                                  <m:r>
                                    <a:rPr lang="en-AE" sz="1800" i="1" kern="1200">
                                      <a:solidFill>
                                        <a:schemeClr val="tx1"/>
                                      </a:solidFill>
                                      <a:effectLst/>
                                      <a:latin typeface="Cambria Math" panose="02040503050406030204" pitchFamily="18" charset="0"/>
                                      <a:ea typeface="+mn-ea"/>
                                      <a:cs typeface="+mn-cs"/>
                                    </a:rPr>
                                    <m:t>,</m:t>
                                  </m:r>
                                  <m:sSub>
                                    <m:sSubPr>
                                      <m:ctrlPr>
                                        <a:rPr lang="en-AE" sz="1800" i="1" kern="1200">
                                          <a:solidFill>
                                            <a:schemeClr val="tx1"/>
                                          </a:solidFill>
                                          <a:effectLst/>
                                          <a:latin typeface="Cambria Math" panose="02040503050406030204" pitchFamily="18" charset="0"/>
                                          <a:ea typeface="+mn-ea"/>
                                          <a:cs typeface="+mn-cs"/>
                                        </a:rPr>
                                      </m:ctrlPr>
                                    </m:sSubPr>
                                    <m:e>
                                      <m:r>
                                        <a:rPr lang="en-AE" sz="1800" i="1" kern="1200">
                                          <a:solidFill>
                                            <a:schemeClr val="tx1"/>
                                          </a:solidFill>
                                          <a:effectLst/>
                                          <a:latin typeface="Cambria Math" panose="02040503050406030204" pitchFamily="18" charset="0"/>
                                          <a:ea typeface="+mn-ea"/>
                                          <a:cs typeface="+mn-cs"/>
                                        </a:rPr>
                                        <m:t>𝑡</m:t>
                                      </m:r>
                                    </m:e>
                                    <m:sub>
                                      <m:r>
                                        <a:rPr lang="en-AE" sz="1800" i="1" kern="1200">
                                          <a:solidFill>
                                            <a:schemeClr val="tx1"/>
                                          </a:solidFill>
                                          <a:effectLst/>
                                          <a:latin typeface="Cambria Math" panose="02040503050406030204" pitchFamily="18" charset="0"/>
                                          <a:ea typeface="+mn-ea"/>
                                          <a:cs typeface="+mn-cs"/>
                                        </a:rPr>
                                        <m:t>1</m:t>
                                      </m:r>
                                    </m:sub>
                                  </m:sSub>
                                </m:e>
                              </m:d>
                              <m:r>
                                <a:rPr lang="en-US" sz="1800" b="0" i="0" kern="1200" smtClean="0">
                                  <a:solidFill>
                                    <a:schemeClr val="tx1"/>
                                  </a:solidFill>
                                  <a:effectLst/>
                                  <a:latin typeface="Cambria Math" panose="02040503050406030204" pitchFamily="18" charset="0"/>
                                  <a:ea typeface="+mn-ea"/>
                                  <a:cs typeface="+mn-cs"/>
                                </a:rPr>
                                <m:t>+ </m:t>
                              </m:r>
                              <m:r>
                                <a:rPr lang="en-AE" sz="1800" i="1" kern="1200" smtClean="0">
                                  <a:solidFill>
                                    <a:schemeClr val="tx1"/>
                                  </a:solidFill>
                                  <a:effectLst/>
                                  <a:latin typeface="Cambria Math" panose="02040503050406030204" pitchFamily="18" charset="0"/>
                                  <a:ea typeface="+mn-ea"/>
                                  <a:cs typeface="+mn-cs"/>
                                </a:rPr>
                                <m:t>2</m:t>
                              </m:r>
                              <m:r>
                                <a:rPr lang="en-AE" sz="1800" i="1" kern="1200" smtClean="0">
                                  <a:solidFill>
                                    <a:schemeClr val="tx1"/>
                                  </a:solidFill>
                                  <a:effectLst/>
                                  <a:latin typeface="Cambria Math" panose="02040503050406030204" pitchFamily="18" charset="0"/>
                                  <a:ea typeface="+mn-ea"/>
                                  <a:cs typeface="+mn-cs"/>
                                </a:rPr>
                                <m:t>𝑓</m:t>
                              </m:r>
                              <m:d>
                                <m:dPr>
                                  <m:ctrlPr>
                                    <a:rPr lang="en-AE" sz="1800" i="1" kern="1200" smtClean="0">
                                      <a:solidFill>
                                        <a:schemeClr val="tx1"/>
                                      </a:solidFill>
                                      <a:effectLst/>
                                      <a:latin typeface="Cambria Math" panose="02040503050406030204" pitchFamily="18" charset="0"/>
                                      <a:ea typeface="+mn-ea"/>
                                      <a:cs typeface="+mn-cs"/>
                                    </a:rPr>
                                  </m:ctrlPr>
                                </m:dPr>
                                <m:e>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smtClean="0">
                                          <a:solidFill>
                                            <a:schemeClr val="tx1"/>
                                          </a:solidFill>
                                          <a:effectLst/>
                                          <a:latin typeface="Cambria Math" panose="02040503050406030204" pitchFamily="18" charset="0"/>
                                          <a:ea typeface="+mn-ea"/>
                                          <a:cs typeface="+mn-cs"/>
                                        </a:rPr>
                                        <m:t>𝑥</m:t>
                                      </m:r>
                                    </m:e>
                                    <m:sub>
                                      <m:r>
                                        <a:rPr lang="en-AE" sz="1800" i="1" kern="1200" smtClean="0">
                                          <a:solidFill>
                                            <a:schemeClr val="tx1"/>
                                          </a:solidFill>
                                          <a:effectLst/>
                                          <a:latin typeface="Cambria Math" panose="02040503050406030204" pitchFamily="18" charset="0"/>
                                          <a:ea typeface="+mn-ea"/>
                                          <a:cs typeface="+mn-cs"/>
                                        </a:rPr>
                                        <m:t>2</m:t>
                                      </m:r>
                                    </m:sub>
                                  </m:sSub>
                                  <m:r>
                                    <a:rPr lang="en-AE" sz="1800" i="1" kern="1200" smtClean="0">
                                      <a:solidFill>
                                        <a:schemeClr val="tx1"/>
                                      </a:solidFill>
                                      <a:effectLst/>
                                      <a:latin typeface="Cambria Math" panose="02040503050406030204" pitchFamily="18" charset="0"/>
                                      <a:ea typeface="+mn-ea"/>
                                      <a:cs typeface="+mn-cs"/>
                                    </a:rPr>
                                    <m:t>, </m:t>
                                  </m:r>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smtClean="0">
                                          <a:solidFill>
                                            <a:schemeClr val="tx1"/>
                                          </a:solidFill>
                                          <a:effectLst/>
                                          <a:latin typeface="Cambria Math" panose="02040503050406030204" pitchFamily="18" charset="0"/>
                                          <a:ea typeface="+mn-ea"/>
                                          <a:cs typeface="+mn-cs"/>
                                        </a:rPr>
                                        <m:t>𝑡</m:t>
                                      </m:r>
                                    </m:e>
                                    <m:sub>
                                      <m:r>
                                        <a:rPr lang="en-AE" sz="1800" i="1" kern="1200" smtClean="0">
                                          <a:solidFill>
                                            <a:schemeClr val="tx1"/>
                                          </a:solidFill>
                                          <a:effectLst/>
                                          <a:latin typeface="Cambria Math" panose="02040503050406030204" pitchFamily="18" charset="0"/>
                                          <a:ea typeface="+mn-ea"/>
                                          <a:cs typeface="+mn-cs"/>
                                        </a:rPr>
                                        <m:t>2</m:t>
                                      </m:r>
                                    </m:sub>
                                  </m:sSub>
                                </m:e>
                              </m:d>
                              <m:r>
                                <a:rPr lang="en-AE" sz="1800" i="1" kern="1200" smtClean="0">
                                  <a:solidFill>
                                    <a:schemeClr val="tx1"/>
                                  </a:solidFill>
                                  <a:effectLst/>
                                  <a:latin typeface="Cambria Math" panose="02040503050406030204" pitchFamily="18" charset="0"/>
                                  <a:ea typeface="+mn-ea"/>
                                  <a:cs typeface="+mn-cs"/>
                                </a:rPr>
                                <m:t>+ 2</m:t>
                              </m:r>
                              <m:r>
                                <a:rPr lang="en-AE" sz="1800" i="1" kern="1200" smtClean="0">
                                  <a:solidFill>
                                    <a:schemeClr val="tx1"/>
                                  </a:solidFill>
                                  <a:effectLst/>
                                  <a:latin typeface="Cambria Math" panose="02040503050406030204" pitchFamily="18" charset="0"/>
                                  <a:ea typeface="+mn-ea"/>
                                  <a:cs typeface="+mn-cs"/>
                                </a:rPr>
                                <m:t>𝑓</m:t>
                              </m:r>
                              <m:d>
                                <m:dPr>
                                  <m:ctrlPr>
                                    <a:rPr lang="en-AE" sz="1800" i="1" kern="1200" smtClean="0">
                                      <a:solidFill>
                                        <a:schemeClr val="tx1"/>
                                      </a:solidFill>
                                      <a:effectLst/>
                                      <a:latin typeface="Cambria Math" panose="02040503050406030204" pitchFamily="18" charset="0"/>
                                      <a:ea typeface="+mn-ea"/>
                                      <a:cs typeface="+mn-cs"/>
                                    </a:rPr>
                                  </m:ctrlPr>
                                </m:dPr>
                                <m:e>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smtClean="0">
                                          <a:solidFill>
                                            <a:schemeClr val="tx1"/>
                                          </a:solidFill>
                                          <a:effectLst/>
                                          <a:latin typeface="Cambria Math" panose="02040503050406030204" pitchFamily="18" charset="0"/>
                                          <a:ea typeface="+mn-ea"/>
                                          <a:cs typeface="+mn-cs"/>
                                        </a:rPr>
                                        <m:t>𝑥</m:t>
                                      </m:r>
                                    </m:e>
                                    <m:sub>
                                      <m:r>
                                        <a:rPr lang="en-AE" sz="1800" i="1" kern="1200" smtClean="0">
                                          <a:solidFill>
                                            <a:schemeClr val="tx1"/>
                                          </a:solidFill>
                                          <a:effectLst/>
                                          <a:latin typeface="Cambria Math" panose="02040503050406030204" pitchFamily="18" charset="0"/>
                                          <a:ea typeface="+mn-ea"/>
                                          <a:cs typeface="+mn-cs"/>
                                        </a:rPr>
                                        <m:t>3</m:t>
                                      </m:r>
                                    </m:sub>
                                  </m:sSub>
                                  <m:r>
                                    <a:rPr lang="en-AE" sz="1800" i="1" kern="1200" smtClean="0">
                                      <a:solidFill>
                                        <a:schemeClr val="tx1"/>
                                      </a:solidFill>
                                      <a:effectLst/>
                                      <a:latin typeface="Cambria Math" panose="02040503050406030204" pitchFamily="18" charset="0"/>
                                      <a:ea typeface="+mn-ea"/>
                                      <a:cs typeface="+mn-cs"/>
                                    </a:rPr>
                                    <m:t>, </m:t>
                                  </m:r>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smtClean="0">
                                          <a:solidFill>
                                            <a:schemeClr val="tx1"/>
                                          </a:solidFill>
                                          <a:effectLst/>
                                          <a:latin typeface="Cambria Math" panose="02040503050406030204" pitchFamily="18" charset="0"/>
                                          <a:ea typeface="+mn-ea"/>
                                          <a:cs typeface="+mn-cs"/>
                                        </a:rPr>
                                        <m:t>𝑡</m:t>
                                      </m:r>
                                    </m:e>
                                    <m:sub>
                                      <m:r>
                                        <a:rPr lang="en-AE" sz="1800" i="1" kern="1200" smtClean="0">
                                          <a:solidFill>
                                            <a:schemeClr val="tx1"/>
                                          </a:solidFill>
                                          <a:effectLst/>
                                          <a:latin typeface="Cambria Math" panose="02040503050406030204" pitchFamily="18" charset="0"/>
                                          <a:ea typeface="+mn-ea"/>
                                          <a:cs typeface="+mn-cs"/>
                                        </a:rPr>
                                        <m:t>3</m:t>
                                      </m:r>
                                    </m:sub>
                                  </m:sSub>
                                </m:e>
                              </m:d>
                              <m:r>
                                <a:rPr lang="en-AE" sz="1800" i="1" kern="1200" smtClean="0">
                                  <a:solidFill>
                                    <a:schemeClr val="tx1"/>
                                  </a:solidFill>
                                  <a:effectLst/>
                                  <a:latin typeface="Cambria Math" panose="02040503050406030204" pitchFamily="18" charset="0"/>
                                  <a:ea typeface="+mn-ea"/>
                                  <a:cs typeface="+mn-cs"/>
                                </a:rPr>
                                <m:t>+ </m:t>
                              </m:r>
                              <m:r>
                                <a:rPr lang="en-AE" sz="1800" i="1" kern="1200" smtClean="0">
                                  <a:solidFill>
                                    <a:schemeClr val="tx1"/>
                                  </a:solidFill>
                                  <a:effectLst/>
                                  <a:latin typeface="Cambria Math" panose="02040503050406030204" pitchFamily="18" charset="0"/>
                                  <a:ea typeface="+mn-ea"/>
                                  <a:cs typeface="+mn-cs"/>
                                </a:rPr>
                                <m:t>𝑓</m:t>
                              </m:r>
                              <m:d>
                                <m:dPr>
                                  <m:ctrlPr>
                                    <a:rPr lang="en-AE" sz="1800" i="1" kern="1200" smtClean="0">
                                      <a:solidFill>
                                        <a:schemeClr val="tx1"/>
                                      </a:solidFill>
                                      <a:effectLst/>
                                      <a:latin typeface="Cambria Math" panose="02040503050406030204" pitchFamily="18" charset="0"/>
                                      <a:ea typeface="+mn-ea"/>
                                      <a:cs typeface="+mn-cs"/>
                                    </a:rPr>
                                  </m:ctrlPr>
                                </m:dPr>
                                <m:e>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smtClean="0">
                                          <a:solidFill>
                                            <a:schemeClr val="tx1"/>
                                          </a:solidFill>
                                          <a:effectLst/>
                                          <a:latin typeface="Cambria Math" panose="02040503050406030204" pitchFamily="18" charset="0"/>
                                          <a:ea typeface="+mn-ea"/>
                                          <a:cs typeface="+mn-cs"/>
                                        </a:rPr>
                                        <m:t>𝑥</m:t>
                                      </m:r>
                                    </m:e>
                                    <m:sub>
                                      <m:r>
                                        <a:rPr lang="en-AE" sz="1800" i="1" kern="1200" smtClean="0">
                                          <a:solidFill>
                                            <a:schemeClr val="tx1"/>
                                          </a:solidFill>
                                          <a:effectLst/>
                                          <a:latin typeface="Cambria Math" panose="02040503050406030204" pitchFamily="18" charset="0"/>
                                          <a:ea typeface="+mn-ea"/>
                                          <a:cs typeface="+mn-cs"/>
                                        </a:rPr>
                                        <m:t>4</m:t>
                                      </m:r>
                                    </m:sub>
                                  </m:sSub>
                                  <m:r>
                                    <a:rPr lang="en-AE" sz="1800" i="1" kern="1200" smtClean="0">
                                      <a:solidFill>
                                        <a:schemeClr val="tx1"/>
                                      </a:solidFill>
                                      <a:effectLst/>
                                      <a:latin typeface="Cambria Math" panose="02040503050406030204" pitchFamily="18" charset="0"/>
                                      <a:ea typeface="+mn-ea"/>
                                      <a:cs typeface="+mn-cs"/>
                                    </a:rPr>
                                    <m:t>, </m:t>
                                  </m:r>
                                  <m:sSub>
                                    <m:sSubPr>
                                      <m:ctrlPr>
                                        <a:rPr lang="en-AE" sz="1800" i="1" kern="1200" smtClean="0">
                                          <a:solidFill>
                                            <a:schemeClr val="tx1"/>
                                          </a:solidFill>
                                          <a:effectLst/>
                                          <a:latin typeface="Cambria Math" panose="02040503050406030204" pitchFamily="18" charset="0"/>
                                          <a:ea typeface="+mn-ea"/>
                                          <a:cs typeface="+mn-cs"/>
                                        </a:rPr>
                                      </m:ctrlPr>
                                    </m:sSubPr>
                                    <m:e>
                                      <m:r>
                                        <a:rPr lang="en-AE" sz="1800" i="1" kern="1200" smtClean="0">
                                          <a:solidFill>
                                            <a:schemeClr val="tx1"/>
                                          </a:solidFill>
                                          <a:effectLst/>
                                          <a:latin typeface="Cambria Math" panose="02040503050406030204" pitchFamily="18" charset="0"/>
                                          <a:ea typeface="+mn-ea"/>
                                          <a:cs typeface="+mn-cs"/>
                                        </a:rPr>
                                        <m:t>𝑡</m:t>
                                      </m:r>
                                    </m:e>
                                    <m:sub>
                                      <m:r>
                                        <a:rPr lang="en-AE" sz="1800" i="1" kern="1200" smtClean="0">
                                          <a:solidFill>
                                            <a:schemeClr val="tx1"/>
                                          </a:solidFill>
                                          <a:effectLst/>
                                          <a:latin typeface="Cambria Math" panose="02040503050406030204" pitchFamily="18" charset="0"/>
                                          <a:ea typeface="+mn-ea"/>
                                          <a:cs typeface="+mn-cs"/>
                                        </a:rPr>
                                        <m:t>4</m:t>
                                      </m:r>
                                    </m:sub>
                                  </m:sSub>
                                </m:e>
                              </m:d>
                              <m:r>
                                <a:rPr lang="en-US" sz="1800" b="0" i="1" kern="1200" smtClean="0">
                                  <a:solidFill>
                                    <a:schemeClr val="tx1"/>
                                  </a:solidFill>
                                  <a:effectLst/>
                                  <a:latin typeface="Cambria Math" panose="02040503050406030204" pitchFamily="18" charset="0"/>
                                  <a:ea typeface="+mn-ea"/>
                                  <a:cs typeface="+mn-cs"/>
                                </a:rPr>
                                <m:t>]</m:t>
                              </m:r>
                              <m:r>
                                <m:rPr>
                                  <m:sty m:val="p"/>
                                </m:rPr>
                                <a:rPr lang="en-AE" sz="1800" kern="1200" smtClean="0">
                                  <a:solidFill>
                                    <a:schemeClr val="tx1"/>
                                  </a:solidFill>
                                  <a:effectLst/>
                                  <a:latin typeface="Cambria Math" panose="02040503050406030204" pitchFamily="18" charset="0"/>
                                  <a:ea typeface="+mn-ea"/>
                                  <a:cs typeface="+mn-cs"/>
                                </a:rPr>
                                <m:t>Δ</m:t>
                              </m:r>
                              <m:r>
                                <m:rPr>
                                  <m:sty m:val="p"/>
                                </m:rPr>
                                <a:rPr lang="en-US" sz="1800" b="0" i="0" kern="1200" smtClean="0">
                                  <a:solidFill>
                                    <a:schemeClr val="tx1"/>
                                  </a:solidFill>
                                  <a:effectLst/>
                                  <a:latin typeface="Cambria Math" panose="02040503050406030204" pitchFamily="18" charset="0"/>
                                  <a:ea typeface="+mn-ea"/>
                                  <a:cs typeface="+mn-cs"/>
                                </a:rPr>
                                <m:t>t</m:t>
                              </m:r>
                            </m:oMath>
                          </a14:m>
                          <a:endParaRPr lang="en-AE"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AE"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9458145"/>
                      </a:ext>
                    </a:extLst>
                  </a:tr>
                </a:tbl>
              </a:graphicData>
            </a:graphic>
          </p:graphicFrame>
        </mc:Choice>
        <mc:Fallback>
          <p:graphicFrame>
            <p:nvGraphicFramePr>
              <p:cNvPr id="17" name="Table 17">
                <a:extLst>
                  <a:ext uri="{FF2B5EF4-FFF2-40B4-BE49-F238E27FC236}">
                    <a16:creationId xmlns:a16="http://schemas.microsoft.com/office/drawing/2014/main" id="{0DD10A6E-318A-9348-E163-38B6ABBACFA0}"/>
                  </a:ext>
                </a:extLst>
              </p:cNvPr>
              <p:cNvGraphicFramePr>
                <a:graphicFrameLocks noGrp="1"/>
              </p:cNvGraphicFramePr>
              <p:nvPr>
                <p:extLst>
                  <p:ext uri="{D42A27DB-BD31-4B8C-83A1-F6EECF244321}">
                    <p14:modId xmlns:p14="http://schemas.microsoft.com/office/powerpoint/2010/main" val="1914365286"/>
                  </p:ext>
                </p:extLst>
              </p:nvPr>
            </p:nvGraphicFramePr>
            <p:xfrm>
              <a:off x="1758156" y="2880792"/>
              <a:ext cx="8128000" cy="2977083"/>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582020248"/>
                        </a:ext>
                      </a:extLst>
                    </a:gridCol>
                    <a:gridCol w="4064000">
                      <a:extLst>
                        <a:ext uri="{9D8B030D-6E8A-4147-A177-3AD203B41FA5}">
                          <a16:colId xmlns:a16="http://schemas.microsoft.com/office/drawing/2014/main" val="4154565554"/>
                        </a:ext>
                      </a:extLst>
                    </a:gridCol>
                  </a:tblGrid>
                  <a:tr h="414045">
                    <a:tc>
                      <a:txBody>
                        <a:bodyPr/>
                        <a:lstStyle/>
                        <a:p>
                          <a:endParaRPr lang="en-AE"/>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4"/>
                          <a:stretch>
                            <a:fillRect l="-312" r="-100000" b="-618182"/>
                          </a:stretch>
                        </a:blipFill>
                      </a:tcPr>
                    </a:tc>
                    <a:tc>
                      <a:txBody>
                        <a:bodyPr/>
                        <a:lstStyle/>
                        <a:p>
                          <a:endParaRPr lang="en-AE"/>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blipFill>
                          <a:blip r:embed="rId4"/>
                          <a:stretch>
                            <a:fillRect l="-100625" r="-312" b="-618182"/>
                          </a:stretch>
                        </a:blipFill>
                      </a:tcPr>
                    </a:tc>
                    <a:extLst>
                      <a:ext uri="{0D108BD9-81ED-4DB2-BD59-A6C34878D82A}">
                        <a16:rowId xmlns:a16="http://schemas.microsoft.com/office/drawing/2014/main" val="1786190895"/>
                      </a:ext>
                    </a:extLst>
                  </a:tr>
                  <a:tr h="675517">
                    <a:tc>
                      <a:txBody>
                        <a:bodyPr/>
                        <a:lstStyle/>
                        <a:p>
                          <a:endParaRPr lang="en-AE"/>
                        </a:p>
                      </a:txBody>
                      <a:tcPr anchor="ctr">
                        <a:lnL w="12700" cap="flat" cmpd="sng" algn="ctr">
                          <a:solidFill>
                            <a:schemeClr val="tx1"/>
                          </a:solidFill>
                          <a:prstDash val="solid"/>
                          <a:round/>
                          <a:headEnd type="none" w="med" len="med"/>
                          <a:tailEnd type="none" w="med" len="med"/>
                        </a:lnL>
                        <a:lnR w="12700" cmpd="sng">
                          <a:noFill/>
                        </a:lnR>
                        <a:lnT w="38100" cmpd="sng">
                          <a:noFill/>
                        </a:lnT>
                        <a:lnB w="12700" cmpd="sng">
                          <a:noFill/>
                        </a:lnB>
                        <a:lnTlToBr w="12700" cmpd="sng">
                          <a:noFill/>
                          <a:prstDash val="solid"/>
                        </a:lnTlToBr>
                        <a:lnBlToTr w="12700" cmpd="sng">
                          <a:noFill/>
                          <a:prstDash val="solid"/>
                        </a:lnBlToTr>
                        <a:blipFill>
                          <a:blip r:embed="rId4"/>
                          <a:stretch>
                            <a:fillRect l="-312" t="-62264" r="-100000" b="-284906"/>
                          </a:stretch>
                        </a:blipFill>
                      </a:tcPr>
                    </a:tc>
                    <a:tc>
                      <a:txBody>
                        <a:bodyPr/>
                        <a:lstStyle/>
                        <a:p>
                          <a:endParaRPr lang="en-AE"/>
                        </a:p>
                      </a:txBody>
                      <a:tcPr anchor="ctr">
                        <a:lnL w="12700" cmpd="sng">
                          <a:noFill/>
                        </a:lnL>
                        <a:lnR w="12700" cap="flat" cmpd="sng" algn="ctr">
                          <a:solidFill>
                            <a:schemeClr val="tx1"/>
                          </a:solid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blipFill>
                          <a:blip r:embed="rId4"/>
                          <a:stretch>
                            <a:fillRect l="-100625" t="-62264" r="-312" b="-284906"/>
                          </a:stretch>
                        </a:blipFill>
                      </a:tcPr>
                    </a:tc>
                    <a:extLst>
                      <a:ext uri="{0D108BD9-81ED-4DB2-BD59-A6C34878D82A}">
                        <a16:rowId xmlns:a16="http://schemas.microsoft.com/office/drawing/2014/main" val="435866705"/>
                      </a:ext>
                    </a:extLst>
                  </a:tr>
                  <a:tr h="675517">
                    <a:tc>
                      <a:txBody>
                        <a:bodyPr/>
                        <a:lstStyle/>
                        <a:p>
                          <a:endParaRPr lang="en-AE"/>
                        </a:p>
                      </a:txBody>
                      <a:tcPr anchor="ct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blipFill>
                          <a:blip r:embed="rId4"/>
                          <a:stretch>
                            <a:fillRect l="-312" t="-159259" r="-100000" b="-179630"/>
                          </a:stretch>
                        </a:blipFill>
                      </a:tcPr>
                    </a:tc>
                    <a:tc>
                      <a:txBody>
                        <a:bodyPr/>
                        <a:lstStyle/>
                        <a:p>
                          <a:endParaRPr lang="en-AE"/>
                        </a:p>
                      </a:txBody>
                      <a:tcPr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blipFill>
                          <a:blip r:embed="rId4"/>
                          <a:stretch>
                            <a:fillRect l="-100625" t="-159259" r="-312" b="-179630"/>
                          </a:stretch>
                        </a:blipFill>
                      </a:tcPr>
                    </a:tc>
                    <a:extLst>
                      <a:ext uri="{0D108BD9-81ED-4DB2-BD59-A6C34878D82A}">
                        <a16:rowId xmlns:a16="http://schemas.microsoft.com/office/drawing/2014/main" val="4257638348"/>
                      </a:ext>
                    </a:extLst>
                  </a:tr>
                  <a:tr h="675517">
                    <a:tc>
                      <a:txBody>
                        <a:bodyPr/>
                        <a:lstStyle/>
                        <a:p>
                          <a:endParaRPr lang="en-AE"/>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312" t="-264151" r="-100000" b="-83019"/>
                          </a:stretch>
                        </a:blipFill>
                      </a:tcPr>
                    </a:tc>
                    <a:tc>
                      <a:txBody>
                        <a:bodyPr/>
                        <a:lstStyle/>
                        <a:p>
                          <a:endParaRPr lang="en-AE"/>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blipFill>
                          <a:blip r:embed="rId4"/>
                          <a:stretch>
                            <a:fillRect l="-100625" t="-264151" r="-312" b="-83019"/>
                          </a:stretch>
                        </a:blipFill>
                      </a:tcPr>
                    </a:tc>
                    <a:extLst>
                      <a:ext uri="{0D108BD9-81ED-4DB2-BD59-A6C34878D82A}">
                        <a16:rowId xmlns:a16="http://schemas.microsoft.com/office/drawing/2014/main" val="2866694086"/>
                      </a:ext>
                    </a:extLst>
                  </a:tr>
                  <a:tr h="536487">
                    <a:tc gridSpan="2">
                      <a:txBody>
                        <a:bodyPr/>
                        <a:lstStyle/>
                        <a:p>
                          <a:endParaRPr lang="en-AE"/>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56" t="-448837" r="-156" b="-2326"/>
                          </a:stretch>
                        </a:blipFill>
                      </a:tcPr>
                    </a:tc>
                    <a:tc hMerge="1">
                      <a:txBody>
                        <a:bodyPr/>
                        <a:lstStyle/>
                        <a:p>
                          <a:endParaRPr lang="en-AE"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9458145"/>
                      </a:ext>
                    </a:extLst>
                  </a:tr>
                </a:tbl>
              </a:graphicData>
            </a:graphic>
          </p:graphicFrame>
        </mc:Fallback>
      </mc:AlternateContent>
    </p:spTree>
    <p:extLst>
      <p:ext uri="{BB962C8B-B14F-4D97-AF65-F5344CB8AC3E}">
        <p14:creationId xmlns:p14="http://schemas.microsoft.com/office/powerpoint/2010/main" val="20403476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FAE2A12-140C-4527-B721-72C1DD3FC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5B43FC7-6A19-4DF3-8506-485B55500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7E689040-6301-4CD3-A20F-EA809EAD5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0 w 12192000"/>
              <a:gd name="connsiteY0" fmla="*/ 0 h 6858000"/>
              <a:gd name="connsiteX1" fmla="*/ 10344100 w 12192000"/>
              <a:gd name="connsiteY1" fmla="*/ 0 h 6858000"/>
              <a:gd name="connsiteX2" fmla="*/ 10628041 w 12192000"/>
              <a:gd name="connsiteY2" fmla="*/ 181981 h 6858000"/>
              <a:gd name="connsiteX3" fmla="*/ 10890786 w 12192000"/>
              <a:gd name="connsiteY3" fmla="*/ 404196 h 6858000"/>
              <a:gd name="connsiteX4" fmla="*/ 12140703 w 12192000"/>
              <a:gd name="connsiteY4" fmla="*/ 2501275 h 6858000"/>
              <a:gd name="connsiteX5" fmla="*/ 12192000 w 12192000"/>
              <a:gd name="connsiteY5" fmla="*/ 2695497 h 6858000"/>
              <a:gd name="connsiteX6" fmla="*/ 12192000 w 12192000"/>
              <a:gd name="connsiteY6" fmla="*/ 5699618 h 6858000"/>
              <a:gd name="connsiteX7" fmla="*/ 12152883 w 12192000"/>
              <a:gd name="connsiteY7" fmla="*/ 5839731 h 6858000"/>
              <a:gd name="connsiteX8" fmla="*/ 11693517 w 12192000"/>
              <a:gd name="connsiteY8" fmla="*/ 6719283 h 6858000"/>
              <a:gd name="connsiteX9" fmla="*/ 11571478 w 12192000"/>
              <a:gd name="connsiteY9" fmla="*/ 6858000 h 6858000"/>
              <a:gd name="connsiteX10" fmla="*/ 0 w 12192000"/>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6858000">
                <a:moveTo>
                  <a:pt x="0" y="0"/>
                </a:moveTo>
                <a:lnTo>
                  <a:pt x="10344100" y="0"/>
                </a:lnTo>
                <a:lnTo>
                  <a:pt x="10628041" y="181981"/>
                </a:lnTo>
                <a:cubicBezTo>
                  <a:pt x="10728383" y="255277"/>
                  <a:pt x="10816544" y="329736"/>
                  <a:pt x="10890786" y="404196"/>
                </a:cubicBezTo>
                <a:cubicBezTo>
                  <a:pt x="11447593" y="962641"/>
                  <a:pt x="11888399" y="1637430"/>
                  <a:pt x="12140703" y="2501275"/>
                </a:cubicBezTo>
                <a:lnTo>
                  <a:pt x="12192000" y="2695497"/>
                </a:lnTo>
                <a:lnTo>
                  <a:pt x="12192000" y="5699618"/>
                </a:lnTo>
                <a:lnTo>
                  <a:pt x="12152883" y="5839731"/>
                </a:lnTo>
                <a:cubicBezTo>
                  <a:pt x="12041522" y="6174798"/>
                  <a:pt x="11888399" y="6467982"/>
                  <a:pt x="11693517" y="6719283"/>
                </a:cubicBezTo>
                <a:lnTo>
                  <a:pt x="11571478" y="6858000"/>
                </a:lnTo>
                <a:lnTo>
                  <a:pt x="0" y="685800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2" name="Title 1">
            <a:extLst>
              <a:ext uri="{FF2B5EF4-FFF2-40B4-BE49-F238E27FC236}">
                <a16:creationId xmlns:a16="http://schemas.microsoft.com/office/drawing/2014/main" id="{52F58573-5337-65DF-B064-14ED3F9D475C}"/>
              </a:ext>
            </a:extLst>
          </p:cNvPr>
          <p:cNvSpPr>
            <a:spLocks noGrp="1"/>
          </p:cNvSpPr>
          <p:nvPr>
            <p:ph type="title"/>
          </p:nvPr>
        </p:nvSpPr>
        <p:spPr>
          <a:xfrm>
            <a:off x="720000" y="619200"/>
            <a:ext cx="8452575" cy="739775"/>
          </a:xfrm>
        </p:spPr>
        <p:txBody>
          <a:bodyPr>
            <a:normAutofit/>
          </a:bodyPr>
          <a:lstStyle/>
          <a:p>
            <a:r>
              <a:rPr lang="en-AE" b="1" dirty="0"/>
              <a:t>Numerical Methods: Bulirsch-Stoer</a:t>
            </a:r>
          </a:p>
        </p:txBody>
      </p:sp>
      <p:sp>
        <p:nvSpPr>
          <p:cNvPr id="3" name="TextBox 2">
            <a:extLst>
              <a:ext uri="{FF2B5EF4-FFF2-40B4-BE49-F238E27FC236}">
                <a16:creationId xmlns:a16="http://schemas.microsoft.com/office/drawing/2014/main" id="{14C3A9C6-E2F7-0E17-ACEE-B010793BA060}"/>
              </a:ext>
            </a:extLst>
          </p:cNvPr>
          <p:cNvSpPr txBox="1"/>
          <p:nvPr/>
        </p:nvSpPr>
        <p:spPr>
          <a:xfrm>
            <a:off x="720000" y="1509981"/>
            <a:ext cx="9815512" cy="369332"/>
          </a:xfrm>
          <a:prstGeom prst="rect">
            <a:avLst/>
          </a:prstGeom>
          <a:noFill/>
        </p:spPr>
        <p:txBody>
          <a:bodyPr wrap="square" rtlCol="0">
            <a:spAutoFit/>
          </a:bodyPr>
          <a:lstStyle/>
          <a:p>
            <a:pPr marL="285750" indent="-285750">
              <a:buFont typeface="Arial" panose="020B0604020202020204" pitchFamily="34" charset="0"/>
              <a:buChar char="•"/>
            </a:pPr>
            <a:r>
              <a:rPr lang="en-AE" dirty="0"/>
              <a:t>Uses the </a:t>
            </a:r>
            <a:r>
              <a:rPr lang="en-AE" b="1" dirty="0"/>
              <a:t>Modified Midpoint Method </a:t>
            </a:r>
            <a:r>
              <a:rPr lang="en-AE" dirty="0"/>
              <a:t>and </a:t>
            </a:r>
            <a:r>
              <a:rPr lang="en-AE" b="1" dirty="0"/>
              <a:t>Richardson Extrapolation</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AC98064-E36E-AD38-42C4-B18D2FE2BCD1}"/>
                  </a:ext>
                </a:extLst>
              </p:cNvPr>
              <p:cNvSpPr txBox="1"/>
              <p:nvPr/>
            </p:nvSpPr>
            <p:spPr>
              <a:xfrm>
                <a:off x="445294" y="2046100"/>
                <a:ext cx="5400244" cy="4670253"/>
              </a:xfrm>
              <a:prstGeom prst="rect">
                <a:avLst/>
              </a:prstGeom>
              <a:noFill/>
              <a:ln>
                <a:solidFill>
                  <a:schemeClr val="tx1"/>
                </a:solidFill>
              </a:ln>
            </p:spPr>
            <p:txBody>
              <a:bodyPr wrap="square" rtlCol="0">
                <a:spAutoFit/>
              </a:bodyPr>
              <a:lstStyle/>
              <a:p>
                <a:r>
                  <a:rPr lang="en-AE" i="1" kern="100" dirty="0">
                    <a:effectLst/>
                    <a:latin typeface="Cambria Math" panose="02040503050406030204" pitchFamily="18" charset="0"/>
                    <a:ea typeface="Calibri" panose="020F0502020204030204" pitchFamily="34" charset="0"/>
                    <a:cs typeface="Times New Roman" panose="02020603050405020304" pitchFamily="18" charset="0"/>
                  </a:rPr>
                  <a:t>Modified midpoint method  to for  </a:t>
                </a:r>
                <a14:m>
                  <m:oMath xmlns:m="http://schemas.openxmlformats.org/officeDocument/2006/math">
                    <m:r>
                      <a:rPr lang="en-AE" i="1" kern="100" smtClean="0">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AE"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AE"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AE" i="1" kern="1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AE" kern="100">
                            <a:effectLst/>
                            <a:latin typeface="Cambria Math" panose="02040503050406030204" pitchFamily="18" charset="0"/>
                            <a:ea typeface="Times New Roman" panose="02020603050405020304" pitchFamily="18" charset="0"/>
                            <a:cs typeface="Times New Roman" panose="02020603050405020304" pitchFamily="18" charset="0"/>
                          </a:rPr>
                          <m:t>Δ</m:t>
                        </m:r>
                        <m:r>
                          <a:rPr lang="en-AE" i="1" kern="100">
                            <a:effectLst/>
                            <a:latin typeface="Cambria Math" panose="02040503050406030204" pitchFamily="18" charset="0"/>
                            <a:ea typeface="Times New Roman" panose="02020603050405020304" pitchFamily="18" charset="0"/>
                            <a:cs typeface="Times New Roman" panose="02020603050405020304" pitchFamily="18" charset="0"/>
                          </a:rPr>
                          <m:t>𝑡</m:t>
                        </m:r>
                      </m:e>
                    </m:d>
                  </m:oMath>
                </a14:m>
                <a:r>
                  <a:rPr lang="en-AE" i="1" kern="100" dirty="0">
                    <a:effectLst/>
                    <a:latin typeface="Cambria Math" panose="02040503050406030204" pitchFamily="18" charset="0"/>
                    <a:ea typeface="Calibri" panose="020F0502020204030204" pitchFamily="34" charset="0"/>
                    <a:cs typeface="Times New Roman" panose="02020603050405020304" pitchFamily="18" charset="0"/>
                  </a:rPr>
                  <a:t> when  </a:t>
                </a:r>
                <a14:m>
                  <m:oMath xmlns:m="http://schemas.openxmlformats.org/officeDocument/2006/math">
                    <m:f>
                      <m:fPr>
                        <m:ctrlPr>
                          <a:rPr lang="en-AE" i="1"/>
                        </m:ctrlPr>
                      </m:fPr>
                      <m:num>
                        <m:r>
                          <a:rPr lang="en-AE"/>
                          <m:t>∂</m:t>
                        </m:r>
                        <m:r>
                          <a:rPr lang="en-AE" i="1"/>
                          <m:t>𝑥</m:t>
                        </m:r>
                      </m:num>
                      <m:den>
                        <m:r>
                          <a:rPr lang="en-AE"/>
                          <m:t>∂</m:t>
                        </m:r>
                        <m:r>
                          <a:rPr lang="en-AE" i="1"/>
                          <m:t>𝑡</m:t>
                        </m:r>
                      </m:den>
                    </m:f>
                    <m:r>
                      <a:rPr lang="en-AE" i="1"/>
                      <m:t>=</m:t>
                    </m:r>
                    <m:r>
                      <a:rPr lang="en-AE" i="1"/>
                      <m:t>𝑓</m:t>
                    </m:r>
                    <m:d>
                      <m:dPr>
                        <m:ctrlPr>
                          <a:rPr lang="en-AE" i="1"/>
                        </m:ctrlPr>
                      </m:dPr>
                      <m:e>
                        <m:r>
                          <a:rPr lang="en-AE" i="1"/>
                          <m:t>𝑥</m:t>
                        </m:r>
                        <m:r>
                          <a:rPr lang="en-AE" i="1"/>
                          <m:t>,</m:t>
                        </m:r>
                        <m:r>
                          <a:rPr lang="en-AE" i="1"/>
                          <m:t>𝑡</m:t>
                        </m:r>
                      </m:e>
                    </m:d>
                  </m:oMath>
                </a14:m>
                <a:r>
                  <a:rPr lang="en-AE" dirty="0"/>
                  <a:t>:</a:t>
                </a:r>
              </a:p>
              <a:p>
                <a:endParaRPr lang="en-AE" sz="2200" i="1" kern="100" dirty="0">
                  <a:effectLst/>
                  <a:latin typeface="Cambria Math" panose="02040503050406030204" pitchFamily="18" charset="0"/>
                  <a:ea typeface="Calibri" panose="020F0502020204030204" pitchFamily="34" charset="0"/>
                  <a:cs typeface="Times New Roman" panose="02020603050405020304" pitchFamily="18" charset="0"/>
                </a:endParaRPr>
              </a:p>
              <a:p>
                <a:r>
                  <a:rPr lang="en-AE" kern="100" dirty="0">
                    <a:latin typeface="Cambria Math" panose="02040503050406030204" pitchFamily="18" charset="0"/>
                    <a:ea typeface="Calibri" panose="020F0502020204030204" pitchFamily="34" charset="0"/>
                    <a:cs typeface="Times New Roman" panose="02020603050405020304" pitchFamily="18" charset="0"/>
                  </a:rPr>
                  <a:t>Split </a:t>
                </a:r>
                <a14:m>
                  <m:oMath xmlns:m="http://schemas.openxmlformats.org/officeDocument/2006/math">
                    <m:d>
                      <m:dPr>
                        <m:ctrlPr>
                          <a:rPr lang="en-AE" sz="1800" kern="100" smtClean="0">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AE" sz="1800" i="0" kern="100">
                            <a:effectLst/>
                            <a:latin typeface="Cambria Math" panose="02040503050406030204" pitchFamily="18" charset="0"/>
                            <a:ea typeface="Times New Roman" panose="02020603050405020304" pitchFamily="18" charset="0"/>
                            <a:cs typeface="Times New Roman" panose="02020603050405020304" pitchFamily="18" charset="0"/>
                          </a:rPr>
                          <m:t>Δt</m:t>
                        </m:r>
                      </m:e>
                    </m:d>
                  </m:oMath>
                </a14:m>
                <a:r>
                  <a:rPr lang="en-AE" kern="100" dirty="0">
                    <a:effectLst/>
                    <a:latin typeface="Cambria Math" panose="02040503050406030204" pitchFamily="18" charset="0"/>
                    <a:ea typeface="Calibri" panose="020F0502020204030204" pitchFamily="34" charset="0"/>
                    <a:cs typeface="Times New Roman" panose="02020603050405020304" pitchFamily="18" charset="0"/>
                  </a:rPr>
                  <a:t> in n intervals of size h and perform:</a:t>
                </a:r>
              </a:p>
              <a:p>
                <a:endParaRPr lang="en-AE" i="1" kern="100" dirty="0">
                  <a:effectLst/>
                  <a:latin typeface="Cambria Math" panose="02040503050406030204" pitchFamily="18" charset="0"/>
                  <a:ea typeface="Calibri" panose="020F0502020204030204" pitchFamily="34"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AE" sz="2200" i="1" kern="100"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AE" sz="2200" i="1" kern="100">
                              <a:effectLst/>
                              <a:latin typeface="Cambria Math" panose="02040503050406030204" pitchFamily="18" charset="0"/>
                              <a:ea typeface="Calibri" panose="020F0502020204030204" pitchFamily="34" charset="0"/>
                              <a:cs typeface="Times New Roman" panose="02020603050405020304" pitchFamily="18" charset="0"/>
                            </a:rPr>
                            <m:t>𝑥</m:t>
                          </m:r>
                        </m:e>
                        <m:sub>
                          <m:r>
                            <a:rPr lang="en-AE" sz="2200" i="1" kern="100">
                              <a:effectLst/>
                              <a:latin typeface="Cambria Math" panose="02040503050406030204" pitchFamily="18" charset="0"/>
                              <a:ea typeface="Calibri" panose="020F0502020204030204" pitchFamily="34" charset="0"/>
                              <a:cs typeface="Times New Roman" panose="02020603050405020304" pitchFamily="18" charset="0"/>
                            </a:rPr>
                            <m:t>0</m:t>
                          </m:r>
                        </m:sub>
                      </m:sSub>
                      <m:r>
                        <a:rPr lang="en-AE" sz="2200" i="1" kern="100">
                          <a:effectLst/>
                          <a:latin typeface="Cambria Math" panose="02040503050406030204" pitchFamily="18" charset="0"/>
                          <a:ea typeface="Calibri" panose="020F0502020204030204" pitchFamily="34" charset="0"/>
                          <a:cs typeface="Times New Roman" panose="02020603050405020304" pitchFamily="18" charset="0"/>
                        </a:rPr>
                        <m:t>=</m:t>
                      </m:r>
                      <m:r>
                        <a:rPr lang="en-AE" sz="2200" i="1" kern="100">
                          <a:effectLst/>
                          <a:latin typeface="Cambria Math" panose="02040503050406030204" pitchFamily="18" charset="0"/>
                          <a:ea typeface="Calibri" panose="020F0502020204030204" pitchFamily="34" charset="0"/>
                          <a:cs typeface="Times New Roman" panose="02020603050405020304" pitchFamily="18" charset="0"/>
                        </a:rPr>
                        <m:t>𝑥</m:t>
                      </m:r>
                      <m:d>
                        <m:dPr>
                          <m:ctrlPr>
                            <a:rPr lang="en-AE" sz="2200" i="1" kern="100">
                              <a:effectLst/>
                              <a:latin typeface="Cambria Math" panose="02040503050406030204" pitchFamily="18" charset="0"/>
                              <a:ea typeface="Calibri" panose="020F0502020204030204" pitchFamily="34" charset="0"/>
                              <a:cs typeface="Times New Roman" panose="02020603050405020304" pitchFamily="18" charset="0"/>
                            </a:rPr>
                          </m:ctrlPr>
                        </m:dPr>
                        <m:e>
                          <m:r>
                            <a:rPr lang="en-AE" sz="2200" i="1" kern="100">
                              <a:effectLst/>
                              <a:latin typeface="Cambria Math" panose="02040503050406030204" pitchFamily="18" charset="0"/>
                              <a:ea typeface="Calibri" panose="020F0502020204030204" pitchFamily="34" charset="0"/>
                              <a:cs typeface="Times New Roman" panose="02020603050405020304" pitchFamily="18" charset="0"/>
                            </a:rPr>
                            <m:t>𝑡</m:t>
                          </m:r>
                        </m:e>
                      </m:d>
                    </m:oMath>
                  </m:oMathPara>
                </a14:m>
                <a:endParaRPr lang="en-AE" sz="2200" kern="100" dirty="0">
                  <a:effectLst/>
                  <a:latin typeface="Calibri" panose="020F0502020204030204" pitchFamily="34" charset="0"/>
                  <a:ea typeface="Calibri" panose="020F0502020204030204" pitchFamily="34"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AE" sz="22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h𝑓</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d>
                    </m:oMath>
                  </m:oMathPara>
                </a14:m>
                <a:endParaRPr lang="en-AE" sz="2200" kern="100" dirty="0">
                  <a:effectLst/>
                  <a:latin typeface="Calibri" panose="020F0502020204030204" pitchFamily="34" charset="0"/>
                  <a:ea typeface="Calibri" panose="020F0502020204030204" pitchFamily="34"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AE" sz="22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h𝑓</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e>
                      </m:d>
                    </m:oMath>
                  </m:oMathPara>
                </a14:m>
                <a:endParaRPr lang="en-AE" sz="2200" kern="100" dirty="0">
                  <a:effectLst/>
                  <a:latin typeface="Calibri" panose="020F0502020204030204" pitchFamily="34" charset="0"/>
                  <a:ea typeface="Calibri" panose="020F0502020204030204" pitchFamily="34"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AE" sz="22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h𝑓</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e>
                      </m:d>
                    </m:oMath>
                  </m:oMathPara>
                </a14:m>
                <a:endParaRPr lang="en-AE" sz="2200" kern="100" dirty="0">
                  <a:effectLst/>
                  <a:latin typeface="Calibri" panose="020F0502020204030204" pitchFamily="34" charset="0"/>
                  <a:ea typeface="Calibri" panose="020F0502020204030204" pitchFamily="34" charset="0"/>
                  <a:cs typeface="Times New Roman" panose="02020603050405020304" pitchFamily="18" charset="0"/>
                </a:endParaRPr>
              </a:p>
              <a:p>
                <a14:m>
                  <m:oMathPara xmlns:m="http://schemas.openxmlformats.org/officeDocument/2006/math">
                    <m:oMathParaPr>
                      <m:jc m:val="centerGroup"/>
                    </m:oMathParaPr>
                    <m:oMath xmlns:m="http://schemas.openxmlformats.org/officeDocument/2006/math">
                      <m:sSub>
                        <m:sSubPr>
                          <m:ctrlPr>
                            <a:rPr lang="en-AE" sz="22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4</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h𝑓</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3</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e>
                      </m:d>
                    </m:oMath>
                  </m:oMathPara>
                </a14:m>
                <a:endParaRPr lang="en-AE" sz="2200" kern="100" dirty="0">
                  <a:effectLst/>
                  <a:latin typeface="Calibri" panose="020F0502020204030204" pitchFamily="34" charset="0"/>
                  <a:ea typeface="Calibri" panose="020F0502020204030204" pitchFamily="34" charset="0"/>
                  <a:cs typeface="Times New Roman" panose="02020603050405020304" pitchFamily="18" charset="0"/>
                </a:endParaRPr>
              </a:p>
              <a:p>
                <a:pPr algn="ctr"/>
                <a:r>
                  <a:rPr lang="en-AE" sz="2200" dirty="0"/>
                  <a:t>…</a:t>
                </a:r>
              </a:p>
              <a:p>
                <a14:m>
                  <m:oMathPara xmlns:m="http://schemas.openxmlformats.org/officeDocument/2006/math">
                    <m:oMathParaPr>
                      <m:jc m:val="centerGroup"/>
                    </m:oMathParaPr>
                    <m:oMath xmlns:m="http://schemas.openxmlformats.org/officeDocument/2006/math">
                      <m:sSub>
                        <m:sSubPr>
                          <m:ctrlPr>
                            <a:rPr lang="en-AE" sz="22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+2</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h𝑓</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𝑛</m:t>
                          </m:r>
                          <m:r>
                            <a:rPr lang="en-US" sz="2200" b="0" i="1" kern="100" smtClean="0">
                              <a:effectLst/>
                              <a:latin typeface="Cambria Math" panose="02040503050406030204" pitchFamily="18" charset="0"/>
                              <a:ea typeface="Times New Roman" panose="02020603050405020304" pitchFamily="18" charset="0"/>
                              <a:cs typeface="Times New Roman" panose="02020603050405020304" pitchFamily="18" charset="0"/>
                            </a:rPr>
                            <m:t>−1)</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e>
                      </m:d>
                    </m:oMath>
                  </m:oMathPara>
                </a14:m>
                <a:endParaRPr lang="en-AE" sz="2200" dirty="0"/>
              </a:p>
              <a:p>
                <a14:m>
                  <m:oMathPara xmlns:m="http://schemas.openxmlformats.org/officeDocument/2006/math">
                    <m:oMathParaPr>
                      <m:jc m:val="centerGroup"/>
                    </m:oMathParaPr>
                    <m:oMath xmlns:m="http://schemas.openxmlformats.org/officeDocument/2006/math">
                      <m:r>
                        <a:rPr lang="en-AE" sz="2200" i="1" kern="100" smtClean="0">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AE" sz="2200" kern="100">
                              <a:effectLst/>
                              <a:latin typeface="Cambria Math" panose="02040503050406030204" pitchFamily="18" charset="0"/>
                              <a:ea typeface="Times New Roman" panose="02020603050405020304" pitchFamily="18" charset="0"/>
                              <a:cs typeface="Times New Roman" panose="02020603050405020304" pitchFamily="18" charset="0"/>
                            </a:rPr>
                            <m:t>Δ</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d>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2</m:t>
                          </m:r>
                        </m:den>
                      </m:f>
                      <m:d>
                        <m:dPr>
                          <m:begChr m:val="["/>
                          <m:endChr m:val="]"/>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𝑛</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h𝑓</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𝑥</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𝑡</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AE" sz="2200" kern="100">
                                  <a:effectLst/>
                                  <a:latin typeface="Cambria Math" panose="02040503050406030204" pitchFamily="18" charset="0"/>
                                  <a:ea typeface="Times New Roman" panose="02020603050405020304" pitchFamily="18" charset="0"/>
                                  <a:cs typeface="Times New Roman" panose="02020603050405020304" pitchFamily="18" charset="0"/>
                                </a:rPr>
                                <m:t>Δ</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𝑡</m:t>
                              </m:r>
                            </m:e>
                          </m:d>
                        </m:e>
                      </m:d>
                    </m:oMath>
                  </m:oMathPara>
                </a14:m>
                <a:endParaRPr lang="en-AE" sz="2200" dirty="0"/>
              </a:p>
            </p:txBody>
          </p:sp>
        </mc:Choice>
        <mc:Fallback>
          <p:sp>
            <p:nvSpPr>
              <p:cNvPr id="6" name="TextBox 5">
                <a:extLst>
                  <a:ext uri="{FF2B5EF4-FFF2-40B4-BE49-F238E27FC236}">
                    <a16:creationId xmlns:a16="http://schemas.microsoft.com/office/drawing/2014/main" id="{EAC98064-E36E-AD38-42C4-B18D2FE2BCD1}"/>
                  </a:ext>
                </a:extLst>
              </p:cNvPr>
              <p:cNvSpPr txBox="1">
                <a:spLocks noRot="1" noChangeAspect="1" noMove="1" noResize="1" noEditPoints="1" noAdjustHandles="1" noChangeArrowheads="1" noChangeShapeType="1" noTextEdit="1"/>
              </p:cNvSpPr>
              <p:nvPr/>
            </p:nvSpPr>
            <p:spPr>
              <a:xfrm>
                <a:off x="445294" y="2046100"/>
                <a:ext cx="5400244" cy="4670253"/>
              </a:xfrm>
              <a:prstGeom prst="rect">
                <a:avLst/>
              </a:prstGeom>
              <a:blipFill>
                <a:blip r:embed="rId3"/>
                <a:stretch>
                  <a:fillRect l="-703" t="-541"/>
                </a:stretch>
              </a:blipFill>
              <a:ln>
                <a:solidFill>
                  <a:schemeClr val="tx1"/>
                </a:solidFill>
              </a:ln>
            </p:spPr>
            <p:txBody>
              <a:bodyPr/>
              <a:lstStyle/>
              <a:p>
                <a:r>
                  <a:rPr lang="en-AE">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FD858BA3-EAAF-ABFB-3861-0BA32DF25FFD}"/>
                  </a:ext>
                </a:extLst>
              </p:cNvPr>
              <p:cNvSpPr txBox="1"/>
              <p:nvPr/>
            </p:nvSpPr>
            <p:spPr>
              <a:xfrm>
                <a:off x="6290832" y="2306363"/>
                <a:ext cx="5610656" cy="3624197"/>
              </a:xfrm>
              <a:prstGeom prst="rect">
                <a:avLst/>
              </a:prstGeom>
              <a:noFill/>
              <a:ln>
                <a:solidFill>
                  <a:schemeClr val="tx1"/>
                </a:solidFill>
              </a:ln>
            </p:spPr>
            <p:txBody>
              <a:bodyPr wrap="square" rtlCol="0">
                <a:spAutoFit/>
              </a:bodyPr>
              <a:lstStyle/>
              <a:p>
                <a:r>
                  <a:rPr lang="en-AE" i="1" dirty="0"/>
                  <a:t>Extrapolation of a function </a:t>
                </a:r>
                <a14:m>
                  <m:oMath xmlns:m="http://schemas.openxmlformats.org/officeDocument/2006/math">
                    <m:r>
                      <a:rPr lang="en-AE" i="1" kern="100" smtClean="0">
                        <a:effectLst/>
                        <a:latin typeface="Cambria Math" panose="02040503050406030204" pitchFamily="18" charset="0"/>
                        <a:ea typeface="Times New Roman" panose="02020603050405020304" pitchFamily="18" charset="0"/>
                        <a:cs typeface="Times New Roman" panose="02020603050405020304" pitchFamily="18" charset="0"/>
                      </a:rPr>
                      <m:t>𝐹</m:t>
                    </m:r>
                    <m:r>
                      <a:rPr lang="en-AE"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AE" i="1" kern="100" smtClean="0">
                        <a:effectLst/>
                        <a:latin typeface="Cambria Math" panose="02040503050406030204" pitchFamily="18" charset="0"/>
                        <a:ea typeface="Times New Roman" panose="02020603050405020304" pitchFamily="18" charset="0"/>
                        <a:cs typeface="Times New Roman" panose="02020603050405020304" pitchFamily="18" charset="0"/>
                      </a:rPr>
                      <m:t>h</m:t>
                    </m:r>
                    <m:r>
                      <a:rPr lang="en-AE" i="1" kern="100" smtClean="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AE" i="1" kern="100" dirty="0">
                    <a:effectLst/>
                    <a:latin typeface="Calibri" panose="020F0502020204030204" pitchFamily="34" charset="0"/>
                    <a:ea typeface="Times New Roman" panose="02020603050405020304" pitchFamily="18" charset="0"/>
                    <a:cs typeface="Times New Roman" panose="02020603050405020304" pitchFamily="18" charset="0"/>
                  </a:rPr>
                  <a:t> </a:t>
                </a:r>
                <a:r>
                  <a:rPr lang="en-AE" i="1" dirty="0"/>
                  <a:t>with a polynomial of order p:</a:t>
                </a:r>
              </a:p>
              <a:p>
                <a:endParaRPr lang="en-AE" sz="2200" dirty="0"/>
              </a:p>
              <a:p>
                <a:r>
                  <a:rPr lang="en-AE" dirty="0"/>
                  <a:t>Suppose</a:t>
                </a:r>
                <a:r>
                  <a:rPr lang="en-AE" sz="2200" dirty="0"/>
                  <a:t> </a:t>
                </a:r>
                <a14:m>
                  <m:oMath xmlns:m="http://schemas.openxmlformats.org/officeDocument/2006/math">
                    <m:r>
                      <a:rPr lang="en-AE" sz="2200" i="1" kern="100" smtClean="0">
                        <a:effectLst/>
                        <a:latin typeface="Cambria Math" panose="02040503050406030204" pitchFamily="18" charset="0"/>
                        <a:ea typeface="Times New Roman" panose="02020603050405020304" pitchFamily="18" charset="0"/>
                        <a:cs typeface="Times New Roman" panose="02020603050405020304" pitchFamily="18" charset="0"/>
                      </a:rPr>
                      <m:t>𝐹</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e>
                    </m:d>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p>
                      <m:sSup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e>
                      <m:sup>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𝑝</m:t>
                        </m:r>
                      </m:sup>
                    </m:sSup>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𝑂</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e>
                          <m:sup>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𝑟</m:t>
                            </m:r>
                          </m:sup>
                        </m:sSup>
                      </m:e>
                    </m:d>
                  </m:oMath>
                </a14:m>
                <a:r>
                  <a:rPr lang="en-AE" sz="2200" kern="100" dirty="0">
                    <a:effectLst/>
                    <a:latin typeface="Calibri" panose="020F0502020204030204" pitchFamily="34" charset="0"/>
                    <a:ea typeface="Calibri" panose="020F0502020204030204" pitchFamily="34" charset="0"/>
                    <a:cs typeface="Times New Roman" panose="02020603050405020304" pitchFamily="18" charset="0"/>
                  </a:rPr>
                  <a:t>  </a:t>
                </a:r>
                <a:r>
                  <a:rPr lang="en-AE" kern="100" dirty="0">
                    <a:effectLst/>
                    <a:latin typeface="Calibri" panose="020F0502020204030204" pitchFamily="34" charset="0"/>
                    <a:ea typeface="Calibri" panose="020F0502020204030204" pitchFamily="34" charset="0"/>
                    <a:cs typeface="Times New Roman" panose="02020603050405020304" pitchFamily="18" charset="0"/>
                  </a:rPr>
                  <a:t>with</a:t>
                </a:r>
                <a:r>
                  <a:rPr lang="en-AE" sz="2200" kern="100" dirty="0">
                    <a:effectLst/>
                    <a:latin typeface="Calibri" panose="020F0502020204030204" pitchFamily="34" charset="0"/>
                    <a:ea typeface="Calibri" panose="020F0502020204030204" pitchFamily="34" charset="0"/>
                    <a:cs typeface="Times New Roman" panose="02020603050405020304" pitchFamily="18" charset="0"/>
                  </a:rPr>
                  <a:t> </a:t>
                </a:r>
                <a14:m>
                  <m:oMath xmlns:m="http://schemas.openxmlformats.org/officeDocument/2006/math">
                    <m:r>
                      <a:rPr lang="en-US" i="1"/>
                      <m:t>𝑟</m:t>
                    </m:r>
                    <m:r>
                      <a:rPr lang="en-US" i="1"/>
                      <m:t>&gt;</m:t>
                    </m:r>
                    <m:r>
                      <a:rPr lang="en-US" i="1"/>
                      <m:t>𝑝</m:t>
                    </m:r>
                  </m:oMath>
                </a14:m>
                <a:endParaRPr lang="en-AE" sz="2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AE" sz="2200" dirty="0"/>
              </a:p>
              <a:p>
                <a:pPr marL="285750" indent="-285750">
                  <a:buFont typeface="Arial" panose="020B0604020202020204" pitchFamily="34" charset="0"/>
                  <a:buChar char="•"/>
                </a:pPr>
                <a14:m>
                  <m:oMath xmlns:m="http://schemas.openxmlformats.org/officeDocument/2006/math">
                    <m:r>
                      <a:rPr lang="en-AE" sz="2200" i="1" kern="100" smtClean="0">
                        <a:effectLst/>
                        <a:latin typeface="Cambria Math" panose="02040503050406030204" pitchFamily="18" charset="0"/>
                        <a:ea typeface="Times New Roman" panose="02020603050405020304" pitchFamily="18" charset="0"/>
                        <a:cs typeface="Times New Roman" panose="02020603050405020304" pitchFamily="18" charset="0"/>
                      </a:rPr>
                      <m:t>𝐹</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e>
                    </m:d>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p>
                      <m:sSup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e>
                      <m:sup>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𝑝</m:t>
                        </m:r>
                      </m:sup>
                    </m:sSup>
                  </m:oMath>
                </a14:m>
                <a:endParaRPr lang="en-AE"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14:m>
                  <m:oMath xmlns:m="http://schemas.openxmlformats.org/officeDocument/2006/math">
                    <m:r>
                      <a:rPr lang="en-AE" sz="2200" i="1" kern="100" smtClean="0">
                        <a:effectLst/>
                        <a:latin typeface="Cambria Math" panose="02040503050406030204" pitchFamily="18" charset="0"/>
                        <a:ea typeface="Times New Roman" panose="02020603050405020304" pitchFamily="18" charset="0"/>
                        <a:cs typeface="Times New Roman" panose="02020603050405020304" pitchFamily="18" charset="0"/>
                      </a:rPr>
                      <m:t>𝐹</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num>
                          <m:den>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𝑞</m:t>
                            </m:r>
                          </m:den>
                        </m:f>
                      </m:e>
                    </m:d>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1</m:t>
                        </m:r>
                      </m:sub>
                    </m:sSub>
                    <m:sSup>
                      <m:sSup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num>
                              <m:den>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𝑔</m:t>
                                </m:r>
                              </m:den>
                            </m:f>
                          </m:e>
                        </m:d>
                      </m:e>
                      <m:sup>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𝑝</m:t>
                        </m:r>
                      </m:sup>
                    </m:sSup>
                  </m:oMath>
                </a14:m>
                <a:endParaRPr lang="en-AE" sz="2200" kern="1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en-AE" sz="2200" dirty="0"/>
              </a:p>
              <a:p>
                <a:r>
                  <a:rPr lang="en-US" sz="2200" dirty="0"/>
                  <a:t>S</a:t>
                </a:r>
                <a:r>
                  <a:rPr lang="en-AE" sz="2200" dirty="0"/>
                  <a:t>o </a:t>
                </a:r>
                <a14:m>
                  <m:oMath xmlns:m="http://schemas.openxmlformats.org/officeDocument/2006/math">
                    <m:sSub>
                      <m:sSubPr>
                        <m:ctrlPr>
                          <a:rPr lang="en-AE" sz="2200" i="1" kern="100"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𝑎</m:t>
                        </m:r>
                      </m:e>
                      <m: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𝐹</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e>
                    </m:d>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𝐹</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e>
                        </m:d>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𝐹</m:t>
                        </m:r>
                        <m:d>
                          <m:d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dPr>
                          <m:e>
                            <m:f>
                              <m:f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h</m:t>
                                </m:r>
                              </m:num>
                              <m:den>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𝑞</m:t>
                                </m:r>
                              </m:den>
                            </m:f>
                          </m:e>
                        </m:d>
                      </m:num>
                      <m:den>
                        <m:sSup>
                          <m:sSupPr>
                            <m:ctrlP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ctrlPr>
                          </m:sSupPr>
                          <m:e>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𝑞</m:t>
                            </m:r>
                          </m:e>
                          <m:sup>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m:t>
                            </m:r>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𝑝</m:t>
                            </m:r>
                          </m:sup>
                        </m:sSup>
                        <m:r>
                          <a:rPr lang="en-AE" sz="2200" i="1" kern="100">
                            <a:effectLst/>
                            <a:latin typeface="Cambria Math" panose="02040503050406030204" pitchFamily="18" charset="0"/>
                            <a:ea typeface="Times New Roman" panose="02020603050405020304" pitchFamily="18" charset="0"/>
                            <a:cs typeface="Times New Roman" panose="02020603050405020304" pitchFamily="18" charset="0"/>
                          </a:rPr>
                          <m:t>−1</m:t>
                        </m:r>
                      </m:den>
                    </m:f>
                  </m:oMath>
                </a14:m>
                <a:endParaRPr lang="en-AE" sz="2200" kern="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9" name="TextBox 8">
                <a:extLst>
                  <a:ext uri="{FF2B5EF4-FFF2-40B4-BE49-F238E27FC236}">
                    <a16:creationId xmlns:a16="http://schemas.microsoft.com/office/drawing/2014/main" id="{FD858BA3-EAAF-ABFB-3861-0BA32DF25FFD}"/>
                  </a:ext>
                </a:extLst>
              </p:cNvPr>
              <p:cNvSpPr txBox="1">
                <a:spLocks noRot="1" noChangeAspect="1" noMove="1" noResize="1" noEditPoints="1" noAdjustHandles="1" noChangeArrowheads="1" noChangeShapeType="1" noTextEdit="1"/>
              </p:cNvSpPr>
              <p:nvPr/>
            </p:nvSpPr>
            <p:spPr>
              <a:xfrm>
                <a:off x="6290832" y="2306363"/>
                <a:ext cx="5610656" cy="3624197"/>
              </a:xfrm>
              <a:prstGeom prst="rect">
                <a:avLst/>
              </a:prstGeom>
              <a:blipFill>
                <a:blip r:embed="rId4"/>
                <a:stretch>
                  <a:fillRect l="-1126" t="-347" r="-676"/>
                </a:stretch>
              </a:blipFill>
              <a:ln>
                <a:solidFill>
                  <a:schemeClr val="tx1"/>
                </a:solidFill>
              </a:ln>
            </p:spPr>
            <p:txBody>
              <a:bodyPr/>
              <a:lstStyle/>
              <a:p>
                <a:r>
                  <a:rPr lang="en-AE">
                    <a:noFill/>
                  </a:rPr>
                  <a:t> </a:t>
                </a:r>
              </a:p>
            </p:txBody>
          </p:sp>
        </mc:Fallback>
      </mc:AlternateContent>
    </p:spTree>
    <p:extLst>
      <p:ext uri="{BB962C8B-B14F-4D97-AF65-F5344CB8AC3E}">
        <p14:creationId xmlns:p14="http://schemas.microsoft.com/office/powerpoint/2010/main" val="2885668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38E27F7-3F29-47F0-B30F-585059182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B16CD8D-2899-43D9-995B-DD1278D6B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Freeform: Shape 14">
            <a:extLst>
              <a:ext uri="{FF2B5EF4-FFF2-40B4-BE49-F238E27FC236}">
                <a16:creationId xmlns:a16="http://schemas.microsoft.com/office/drawing/2014/main" id="{7F38A32B-CAD5-4D19-8E90-F63EB6902E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6200000">
            <a:off x="-342615" y="342615"/>
            <a:ext cx="6858000" cy="6172768"/>
          </a:xfrm>
          <a:custGeom>
            <a:avLst/>
            <a:gdLst>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4440498 w 6858000"/>
              <a:gd name="connsiteY4" fmla="*/ 5734742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0" fmla="*/ 6858000 w 6858000"/>
              <a:gd name="connsiteY0" fmla="*/ 0 h 5878098"/>
              <a:gd name="connsiteX1" fmla="*/ 6858000 w 6858000"/>
              <a:gd name="connsiteY1" fmla="*/ 5780582 h 5878098"/>
              <a:gd name="connsiteX2" fmla="*/ 6766523 w 6858000"/>
              <a:gd name="connsiteY2" fmla="*/ 5777266 h 5878098"/>
              <a:gd name="connsiteX3" fmla="*/ 5437222 w 6858000"/>
              <a:gd name="connsiteY3" fmla="*/ 5734742 h 5878098"/>
              <a:gd name="connsiteX4" fmla="*/ 4440498 w 6858000"/>
              <a:gd name="connsiteY4" fmla="*/ 5734742 h 5878098"/>
              <a:gd name="connsiteX5" fmla="*/ 582209 w 6858000"/>
              <a:gd name="connsiteY5" fmla="*/ 4121983 h 5878098"/>
              <a:gd name="connsiteX6" fmla="*/ 73548 w 6858000"/>
              <a:gd name="connsiteY6" fmla="*/ 3184291 h 5878098"/>
              <a:gd name="connsiteX7" fmla="*/ 0 w 6858000"/>
              <a:gd name="connsiteY7" fmla="*/ 2994994 h 5878098"/>
              <a:gd name="connsiteX8" fmla="*/ 0 w 6858000"/>
              <a:gd name="connsiteY8" fmla="*/ 0 h 5878098"/>
              <a:gd name="connsiteX9" fmla="*/ 6858000 w 6858000"/>
              <a:gd name="connsiteY9" fmla="*/ 0 h 5878098"/>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73548 w 6858000"/>
              <a:gd name="connsiteY6" fmla="*/ 3184291 h 5780582"/>
              <a:gd name="connsiteX7" fmla="*/ 0 w 6858000"/>
              <a:gd name="connsiteY7" fmla="*/ 2994994 h 5780582"/>
              <a:gd name="connsiteX8" fmla="*/ 0 w 6858000"/>
              <a:gd name="connsiteY8" fmla="*/ 0 h 5780582"/>
              <a:gd name="connsiteX9" fmla="*/ 6858000 w 6858000"/>
              <a:gd name="connsiteY9"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582209 w 6858000"/>
              <a:gd name="connsiteY5" fmla="*/ 4121983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5437222 w 6858000"/>
              <a:gd name="connsiteY3" fmla="*/ 5734742 h 5780582"/>
              <a:gd name="connsiteX4" fmla="*/ 3010841 w 6858000"/>
              <a:gd name="connsiteY4" fmla="*/ 5469518 h 5780582"/>
              <a:gd name="connsiteX5" fmla="*/ 959581 w 6858000"/>
              <a:gd name="connsiteY5" fmla="*/ 4373609 h 5780582"/>
              <a:gd name="connsiteX6" fmla="*/ 0 w 6858000"/>
              <a:gd name="connsiteY6" fmla="*/ 2994994 h 5780582"/>
              <a:gd name="connsiteX7" fmla="*/ 0 w 6858000"/>
              <a:gd name="connsiteY7" fmla="*/ 0 h 5780582"/>
              <a:gd name="connsiteX8" fmla="*/ 6858000 w 6858000"/>
              <a:gd name="connsiteY8" fmla="*/ 0 h 5780582"/>
              <a:gd name="connsiteX0" fmla="*/ 6858000 w 6858000"/>
              <a:gd name="connsiteY0" fmla="*/ 0 h 5780582"/>
              <a:gd name="connsiteX1" fmla="*/ 6858000 w 6858000"/>
              <a:gd name="connsiteY1" fmla="*/ 5780582 h 5780582"/>
              <a:gd name="connsiteX2" fmla="*/ 6766523 w 6858000"/>
              <a:gd name="connsiteY2" fmla="*/ 5777266 h 5780582"/>
              <a:gd name="connsiteX3" fmla="*/ 3010841 w 6858000"/>
              <a:gd name="connsiteY3" fmla="*/ 5469518 h 5780582"/>
              <a:gd name="connsiteX4" fmla="*/ 959581 w 6858000"/>
              <a:gd name="connsiteY4" fmla="*/ 4373609 h 5780582"/>
              <a:gd name="connsiteX5" fmla="*/ 0 w 6858000"/>
              <a:gd name="connsiteY5" fmla="*/ 2994994 h 5780582"/>
              <a:gd name="connsiteX6" fmla="*/ 0 w 6858000"/>
              <a:gd name="connsiteY6" fmla="*/ 0 h 5780582"/>
              <a:gd name="connsiteX7" fmla="*/ 6858000 w 6858000"/>
              <a:gd name="connsiteY7"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010841 w 6858000"/>
              <a:gd name="connsiteY2" fmla="*/ 5469518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0582"/>
              <a:gd name="connsiteX1" fmla="*/ 6858000 w 6858000"/>
              <a:gd name="connsiteY1" fmla="*/ 5780582 h 5780582"/>
              <a:gd name="connsiteX2" fmla="*/ 3264841 w 6858000"/>
              <a:gd name="connsiteY2" fmla="*/ 5442316 h 5780582"/>
              <a:gd name="connsiteX3" fmla="*/ 959581 w 6858000"/>
              <a:gd name="connsiteY3" fmla="*/ 4373609 h 5780582"/>
              <a:gd name="connsiteX4" fmla="*/ 0 w 6858000"/>
              <a:gd name="connsiteY4" fmla="*/ 2994994 h 5780582"/>
              <a:gd name="connsiteX5" fmla="*/ 0 w 6858000"/>
              <a:gd name="connsiteY5" fmla="*/ 0 h 5780582"/>
              <a:gd name="connsiteX6" fmla="*/ 6858000 w 6858000"/>
              <a:gd name="connsiteY6" fmla="*/ 0 h 5780582"/>
              <a:gd name="connsiteX0" fmla="*/ 6858000 w 6858000"/>
              <a:gd name="connsiteY0" fmla="*/ 0 h 5784516"/>
              <a:gd name="connsiteX1" fmla="*/ 6858000 w 6858000"/>
              <a:gd name="connsiteY1" fmla="*/ 5780582 h 5784516"/>
              <a:gd name="connsiteX2" fmla="*/ 3264841 w 6858000"/>
              <a:gd name="connsiteY2" fmla="*/ 5442316 h 5784516"/>
              <a:gd name="connsiteX3" fmla="*/ 959581 w 6858000"/>
              <a:gd name="connsiteY3" fmla="*/ 4373609 h 5784516"/>
              <a:gd name="connsiteX4" fmla="*/ 0 w 6858000"/>
              <a:gd name="connsiteY4" fmla="*/ 2994994 h 5784516"/>
              <a:gd name="connsiteX5" fmla="*/ 0 w 6858000"/>
              <a:gd name="connsiteY5" fmla="*/ 0 h 5784516"/>
              <a:gd name="connsiteX6" fmla="*/ 6858000 w 6858000"/>
              <a:gd name="connsiteY6" fmla="*/ 0 h 5784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58000" h="5784516">
                <a:moveTo>
                  <a:pt x="6858000" y="0"/>
                </a:moveTo>
                <a:lnTo>
                  <a:pt x="6858000" y="5780582"/>
                </a:lnTo>
                <a:cubicBezTo>
                  <a:pt x="4704756" y="5812908"/>
                  <a:pt x="4198884" y="5641214"/>
                  <a:pt x="3264841" y="5442316"/>
                </a:cubicBezTo>
                <a:cubicBezTo>
                  <a:pt x="2330798" y="5243418"/>
                  <a:pt x="1503721" y="4781496"/>
                  <a:pt x="959581" y="4373609"/>
                </a:cubicBezTo>
                <a:cubicBezTo>
                  <a:pt x="415441" y="3965722"/>
                  <a:pt x="198635" y="3573180"/>
                  <a:pt x="0" y="2994994"/>
                </a:cubicBezTo>
                <a:lnTo>
                  <a:pt x="0" y="0"/>
                </a:lnTo>
                <a:lnTo>
                  <a:pt x="6858000" y="0"/>
                </a:ln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2" name="Title 1">
            <a:extLst>
              <a:ext uri="{FF2B5EF4-FFF2-40B4-BE49-F238E27FC236}">
                <a16:creationId xmlns:a16="http://schemas.microsoft.com/office/drawing/2014/main" id="{426765E0-D947-D766-975C-E7063E0D5B33}"/>
              </a:ext>
            </a:extLst>
          </p:cNvPr>
          <p:cNvSpPr>
            <a:spLocks noGrp="1"/>
          </p:cNvSpPr>
          <p:nvPr>
            <p:ph type="title"/>
          </p:nvPr>
        </p:nvSpPr>
        <p:spPr>
          <a:xfrm>
            <a:off x="720000" y="619201"/>
            <a:ext cx="5003800" cy="1477328"/>
          </a:xfrm>
        </p:spPr>
        <p:txBody>
          <a:bodyPr>
            <a:normAutofit/>
          </a:bodyPr>
          <a:lstStyle/>
          <a:p>
            <a:r>
              <a:rPr lang="en-AE" b="1" dirty="0"/>
              <a:t>Methodology</a:t>
            </a:r>
            <a:endParaRPr lang="en-AE" b="1"/>
          </a:p>
        </p:txBody>
      </p:sp>
      <p:pic>
        <p:nvPicPr>
          <p:cNvPr id="6" name="Picture 5" descr="A table with numbers and symbols&#10;&#10;Description automatically generated with low confidence">
            <a:extLst>
              <a:ext uri="{FF2B5EF4-FFF2-40B4-BE49-F238E27FC236}">
                <a16:creationId xmlns:a16="http://schemas.microsoft.com/office/drawing/2014/main" id="{5BBC5D38-4B2C-D9B1-501E-032B6E66B5F4}"/>
              </a:ext>
            </a:extLst>
          </p:cNvPr>
          <p:cNvPicPr>
            <a:picLocks noChangeAspect="1"/>
          </p:cNvPicPr>
          <p:nvPr/>
        </p:nvPicPr>
        <p:blipFill>
          <a:blip r:embed="rId3"/>
          <a:stretch>
            <a:fillRect/>
          </a:stretch>
        </p:blipFill>
        <p:spPr>
          <a:xfrm>
            <a:off x="720000" y="2964233"/>
            <a:ext cx="5015639" cy="2846374"/>
          </a:xfrm>
          <a:custGeom>
            <a:avLst/>
            <a:gdLst/>
            <a:ahLst/>
            <a:cxnLst/>
            <a:rect l="l" t="t" r="r" b="b"/>
            <a:pathLst>
              <a:path w="5015639" h="3501162">
                <a:moveTo>
                  <a:pt x="0" y="0"/>
                </a:moveTo>
                <a:lnTo>
                  <a:pt x="5015639" y="0"/>
                </a:lnTo>
                <a:lnTo>
                  <a:pt x="5015639" y="3501162"/>
                </a:lnTo>
                <a:lnTo>
                  <a:pt x="0" y="3501162"/>
                </a:lnTo>
                <a:close/>
              </a:path>
            </a:pathLst>
          </a:custGeom>
        </p:spPr>
      </p:pic>
      <p:sp>
        <p:nvSpPr>
          <p:cNvPr id="3" name="Content Placeholder 2">
            <a:extLst>
              <a:ext uri="{FF2B5EF4-FFF2-40B4-BE49-F238E27FC236}">
                <a16:creationId xmlns:a16="http://schemas.microsoft.com/office/drawing/2014/main" id="{6F9743D4-64D2-E1C8-41AA-D8F3C2243B7A}"/>
              </a:ext>
            </a:extLst>
          </p:cNvPr>
          <p:cNvSpPr>
            <a:spLocks noGrp="1"/>
          </p:cNvSpPr>
          <p:nvPr>
            <p:ph idx="1"/>
          </p:nvPr>
        </p:nvSpPr>
        <p:spPr>
          <a:xfrm>
            <a:off x="6480000" y="633600"/>
            <a:ext cx="5250038" cy="5481450"/>
          </a:xfrm>
        </p:spPr>
        <p:txBody>
          <a:bodyPr>
            <a:normAutofit lnSpcReduction="10000"/>
          </a:bodyPr>
          <a:lstStyle/>
          <a:p>
            <a:pPr marL="0" indent="0">
              <a:buNone/>
            </a:pPr>
            <a:r>
              <a:rPr lang="en-AE" dirty="0"/>
              <a:t>      </a:t>
            </a:r>
            <a:r>
              <a:rPr lang="en-AE" u="sng" dirty="0"/>
              <a:t>Non dimentionalization</a:t>
            </a:r>
          </a:p>
          <a:p>
            <a:pPr lvl="1"/>
            <a:r>
              <a:rPr lang="en-AE" dirty="0"/>
              <a:t>1 AU </a:t>
            </a:r>
            <a:r>
              <a:rPr lang="en-US" i="0" dirty="0">
                <a:effectLst/>
              </a:rPr>
              <a:t>= 1.496 × 108 km</a:t>
            </a:r>
          </a:p>
          <a:p>
            <a:pPr lvl="1"/>
            <a:r>
              <a:rPr lang="en-US" dirty="0"/>
              <a:t>1 </a:t>
            </a:r>
            <a:r>
              <a:rPr lang="en-US" b="0" i="0" dirty="0">
                <a:effectLst/>
              </a:rPr>
              <a:t>year = 3.156 × 107 s</a:t>
            </a:r>
          </a:p>
          <a:p>
            <a:pPr lvl="1"/>
            <a:r>
              <a:rPr lang="en-US" b="0" i="0" dirty="0">
                <a:effectLst/>
              </a:rPr>
              <a:t>1 M∗ = 1.989 × 1030 kg (mass of the Sun)</a:t>
            </a:r>
          </a:p>
          <a:p>
            <a:pPr marL="457200" lvl="1" indent="0">
              <a:buNone/>
            </a:pPr>
            <a:endParaRPr lang="en-US" b="0" i="0" dirty="0">
              <a:effectLst/>
            </a:endParaRPr>
          </a:p>
          <a:p>
            <a:pPr marL="457200" lvl="1" indent="0">
              <a:buNone/>
            </a:pPr>
            <a:r>
              <a:rPr lang="en-US" u="sng" dirty="0"/>
              <a:t>Initialization: </a:t>
            </a:r>
          </a:p>
          <a:p>
            <a:pPr lvl="1"/>
            <a:r>
              <a:rPr lang="en-US" dirty="0"/>
              <a:t>We </a:t>
            </a:r>
            <a:r>
              <a:rPr lang="en-AE" dirty="0"/>
              <a:t>use NASA’s  JPL (Jet Propulsion Lab) Horizons database to get the initial conditions of the 9 bodies on January 1st, 1750 </a:t>
            </a:r>
            <a:endParaRPr lang="en-US" dirty="0"/>
          </a:p>
          <a:p>
            <a:pPr lvl="1"/>
            <a:endParaRPr lang="en-US" dirty="0"/>
          </a:p>
          <a:p>
            <a:pPr marL="457200" lvl="1" indent="0">
              <a:buNone/>
            </a:pPr>
            <a:r>
              <a:rPr lang="en-US" u="sng" dirty="0"/>
              <a:t>Time-steps</a:t>
            </a:r>
          </a:p>
          <a:p>
            <a:pPr lvl="1"/>
            <a:r>
              <a:rPr lang="en-US" dirty="0"/>
              <a:t>0.125, 0.25, 0.5, 1, 2.5 days</a:t>
            </a:r>
          </a:p>
          <a:p>
            <a:pPr marL="457200" lvl="1" indent="0">
              <a:buNone/>
            </a:pPr>
            <a:endParaRPr lang="en-US" dirty="0"/>
          </a:p>
          <a:p>
            <a:pPr marL="457200" lvl="1" indent="0">
              <a:buNone/>
            </a:pPr>
            <a:endParaRPr lang="en-US" b="0" i="0" dirty="0">
              <a:effectLst/>
            </a:endParaRPr>
          </a:p>
          <a:p>
            <a:pPr lvl="1"/>
            <a:endParaRPr lang="en-AE" b="0" i="0" dirty="0">
              <a:effectLst/>
            </a:endParaRPr>
          </a:p>
        </p:txBody>
      </p:sp>
    </p:spTree>
    <p:extLst>
      <p:ext uri="{BB962C8B-B14F-4D97-AF65-F5344CB8AC3E}">
        <p14:creationId xmlns:p14="http://schemas.microsoft.com/office/powerpoint/2010/main" val="2673894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BEFAC-A2A5-5786-48E3-C49812BF7882}"/>
              </a:ext>
            </a:extLst>
          </p:cNvPr>
          <p:cNvSpPr>
            <a:spLocks noGrp="1"/>
          </p:cNvSpPr>
          <p:nvPr>
            <p:ph type="title"/>
          </p:nvPr>
        </p:nvSpPr>
        <p:spPr>
          <a:xfrm>
            <a:off x="6424818" y="1247850"/>
            <a:ext cx="5876197" cy="809550"/>
          </a:xfrm>
        </p:spPr>
        <p:txBody>
          <a:bodyPr>
            <a:normAutofit fontScale="90000"/>
          </a:bodyPr>
          <a:lstStyle/>
          <a:p>
            <a:pPr algn="ctr"/>
            <a:r>
              <a:rPr lang="en-AE" b="1" dirty="0"/>
              <a:t>Results: </a:t>
            </a:r>
            <a:br>
              <a:rPr lang="en-AE" b="1" dirty="0"/>
            </a:br>
            <a:r>
              <a:rPr lang="en-AE" b="1" dirty="0"/>
              <a:t>Visualizations</a:t>
            </a:r>
          </a:p>
        </p:txBody>
      </p:sp>
      <p:pic>
        <p:nvPicPr>
          <p:cNvPr id="6" name="Content Placeholder 5" descr="A picture containing circle, text, diagram, screenshot&#10;&#10;Description automatically generated">
            <a:extLst>
              <a:ext uri="{FF2B5EF4-FFF2-40B4-BE49-F238E27FC236}">
                <a16:creationId xmlns:a16="http://schemas.microsoft.com/office/drawing/2014/main" id="{B8E85F21-C14E-AC5D-3F8F-54D3B0E262DA}"/>
              </a:ext>
            </a:extLst>
          </p:cNvPr>
          <p:cNvPicPr>
            <a:picLocks noGrp="1" noChangeAspect="1"/>
          </p:cNvPicPr>
          <p:nvPr>
            <p:ph idx="1"/>
          </p:nvPr>
        </p:nvPicPr>
        <p:blipFill rotWithShape="1">
          <a:blip r:embed="rId3"/>
          <a:srcRect l="13890" r="17901"/>
          <a:stretch/>
        </p:blipFill>
        <p:spPr>
          <a:xfrm>
            <a:off x="406591" y="411776"/>
            <a:ext cx="5979920" cy="6034448"/>
          </a:xfrm>
        </p:spPr>
      </p:pic>
      <p:pic>
        <p:nvPicPr>
          <p:cNvPr id="9" name="Picture 8" descr="A picture containing text, screenshot, line, plot&#10;&#10;Description automatically generated">
            <a:extLst>
              <a:ext uri="{FF2B5EF4-FFF2-40B4-BE49-F238E27FC236}">
                <a16:creationId xmlns:a16="http://schemas.microsoft.com/office/drawing/2014/main" id="{8CC88358-E817-51D9-1A99-318D2BB219EA}"/>
              </a:ext>
            </a:extLst>
          </p:cNvPr>
          <p:cNvPicPr>
            <a:picLocks noChangeAspect="1"/>
          </p:cNvPicPr>
          <p:nvPr/>
        </p:nvPicPr>
        <p:blipFill rotWithShape="1">
          <a:blip r:embed="rId4"/>
          <a:srcRect t="23012" b="19602"/>
          <a:stretch/>
        </p:blipFill>
        <p:spPr>
          <a:xfrm>
            <a:off x="6810424" y="2981250"/>
            <a:ext cx="5104984" cy="2014076"/>
          </a:xfrm>
          <a:prstGeom prst="rect">
            <a:avLst/>
          </a:prstGeom>
        </p:spPr>
      </p:pic>
    </p:spTree>
    <p:extLst>
      <p:ext uri="{BB962C8B-B14F-4D97-AF65-F5344CB8AC3E}">
        <p14:creationId xmlns:p14="http://schemas.microsoft.com/office/powerpoint/2010/main" val="2381168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FD46528-2A0F-4BB4-A721-EAB8907C5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4F595B-2962-4159-8BB7-11DADC483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57457C6-5104-4D63-9C05-84DA1B1A4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3171371" y="0"/>
            <a:ext cx="9020628" cy="6858000"/>
          </a:xfrm>
          <a:custGeom>
            <a:avLst/>
            <a:gdLst>
              <a:gd name="connsiteX0" fmla="*/ 486147 w 7781925"/>
              <a:gd name="connsiteY0" fmla="*/ 0 h 6858000"/>
              <a:gd name="connsiteX1" fmla="*/ 6657920 w 7781925"/>
              <a:gd name="connsiteY1" fmla="*/ 0 h 6858000"/>
              <a:gd name="connsiteX2" fmla="*/ 6863617 w 7781925"/>
              <a:gd name="connsiteY2" fmla="*/ 207074 h 6858000"/>
              <a:gd name="connsiteX3" fmla="*/ 7060266 w 7781925"/>
              <a:gd name="connsiteY3" fmla="*/ 457558 h 6858000"/>
              <a:gd name="connsiteX4" fmla="*/ 7781925 w 7781925"/>
              <a:gd name="connsiteY4" fmla="*/ 3182818 h 6858000"/>
              <a:gd name="connsiteX5" fmla="*/ 7621556 w 7781925"/>
              <a:gd name="connsiteY5" fmla="*/ 4465293 h 6858000"/>
              <a:gd name="connsiteX6" fmla="*/ 7140451 w 7781925"/>
              <a:gd name="connsiteY6" fmla="*/ 5747768 h 6858000"/>
              <a:gd name="connsiteX7" fmla="*/ 6226371 w 7781925"/>
              <a:gd name="connsiteY7" fmla="*/ 6831631 h 6858000"/>
              <a:gd name="connsiteX8" fmla="*/ 6191557 w 7781925"/>
              <a:gd name="connsiteY8" fmla="*/ 6858000 h 6858000"/>
              <a:gd name="connsiteX9" fmla="*/ 940388 w 7781925"/>
              <a:gd name="connsiteY9" fmla="*/ 6858000 h 6858000"/>
              <a:gd name="connsiteX10" fmla="*/ 844312 w 7781925"/>
              <a:gd name="connsiteY10" fmla="*/ 6790615 h 6858000"/>
              <a:gd name="connsiteX11" fmla="*/ 2377 w 7781925"/>
              <a:gd name="connsiteY11" fmla="*/ 5930621 h 6858000"/>
              <a:gd name="connsiteX12" fmla="*/ 0 w 7781925"/>
              <a:gd name="connsiteY12" fmla="*/ 5927208 h 6858000"/>
              <a:gd name="connsiteX13" fmla="*/ 0 w 7781925"/>
              <a:gd name="connsiteY13" fmla="*/ 542232 h 6858000"/>
              <a:gd name="connsiteX14" fmla="*/ 17725 w 7781925"/>
              <a:gd name="connsiteY14" fmla="*/ 518509 h 6858000"/>
              <a:gd name="connsiteX15" fmla="*/ 385863 w 7781925"/>
              <a:gd name="connsiteY15" fmla="*/ 9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1925" h="6858000">
                <a:moveTo>
                  <a:pt x="486147" y="0"/>
                </a:moveTo>
                <a:lnTo>
                  <a:pt x="6657920" y="0"/>
                </a:lnTo>
                <a:lnTo>
                  <a:pt x="6863617" y="207074"/>
                </a:lnTo>
                <a:cubicBezTo>
                  <a:pt x="6934561" y="287229"/>
                  <a:pt x="7000128" y="370723"/>
                  <a:pt x="7060266" y="457558"/>
                </a:cubicBezTo>
                <a:cubicBezTo>
                  <a:pt x="7541372" y="1152232"/>
                  <a:pt x="7781925" y="2060652"/>
                  <a:pt x="7781925" y="3182818"/>
                </a:cubicBezTo>
                <a:cubicBezTo>
                  <a:pt x="7781925" y="3583591"/>
                  <a:pt x="7728469" y="3984365"/>
                  <a:pt x="7621556" y="4465293"/>
                </a:cubicBezTo>
                <a:cubicBezTo>
                  <a:pt x="7487916" y="4919503"/>
                  <a:pt x="7354276" y="5346995"/>
                  <a:pt x="7140451" y="5747768"/>
                </a:cubicBezTo>
                <a:cubicBezTo>
                  <a:pt x="6873170" y="6198639"/>
                  <a:pt x="6564126" y="6555577"/>
                  <a:pt x="6226371" y="6831631"/>
                </a:cubicBezTo>
                <a:lnTo>
                  <a:pt x="6191557" y="6858000"/>
                </a:lnTo>
                <a:lnTo>
                  <a:pt x="940388" y="6858000"/>
                </a:lnTo>
                <a:lnTo>
                  <a:pt x="844312" y="6790615"/>
                </a:lnTo>
                <a:cubicBezTo>
                  <a:pt x="530257" y="6551820"/>
                  <a:pt x="249612" y="6262929"/>
                  <a:pt x="2377" y="5930621"/>
                </a:cubicBezTo>
                <a:lnTo>
                  <a:pt x="0" y="5927208"/>
                </a:lnTo>
                <a:lnTo>
                  <a:pt x="0" y="542232"/>
                </a:lnTo>
                <a:lnTo>
                  <a:pt x="17725" y="518509"/>
                </a:lnTo>
                <a:cubicBezTo>
                  <a:pt x="136122" y="368218"/>
                  <a:pt x="259113" y="227948"/>
                  <a:pt x="385863" y="9769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0">
            <a:extLst>
              <a:ext uri="{FF2B5EF4-FFF2-40B4-BE49-F238E27FC236}">
                <a16:creationId xmlns:a16="http://schemas.microsoft.com/office/drawing/2014/main" id="{61516266-4AD2-4299-BC89-A3D3D18F8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3600000">
            <a:off x="1872185" y="3587286"/>
            <a:ext cx="2316273" cy="2168060"/>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animation2.mp4">
            <a:hlinkClick r:id="" action="ppaction://media"/>
            <a:extLst>
              <a:ext uri="{FF2B5EF4-FFF2-40B4-BE49-F238E27FC236}">
                <a16:creationId xmlns:a16="http://schemas.microsoft.com/office/drawing/2014/main" id="{CAF142C4-C2EB-B475-D78E-46F90A84E4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197" y="303298"/>
            <a:ext cx="11113605" cy="6251403"/>
          </a:xfrm>
          <a:prstGeom prst="rect">
            <a:avLst/>
          </a:prstGeom>
        </p:spPr>
      </p:pic>
    </p:spTree>
    <p:extLst>
      <p:ext uri="{BB962C8B-B14F-4D97-AF65-F5344CB8AC3E}">
        <p14:creationId xmlns:p14="http://schemas.microsoft.com/office/powerpoint/2010/main" val="566546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9646535-AEF6-4883-A4F9-EEC1F8B43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B7EFF05-A8DA-4B3E-9C21-7A04283D4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FD46528-2A0F-4BB4-A721-EAB8907C5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E4F595B-2962-4159-8BB7-11DADC483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lumMod val="90000"/>
              <a:lumOff val="1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Freeform: Shape 15">
            <a:extLst>
              <a:ext uri="{FF2B5EF4-FFF2-40B4-BE49-F238E27FC236}">
                <a16:creationId xmlns:a16="http://schemas.microsoft.com/office/drawing/2014/main" id="{657457C6-5104-4D63-9C05-84DA1B1A4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10800000">
            <a:off x="3171371" y="0"/>
            <a:ext cx="9020628" cy="6858000"/>
          </a:xfrm>
          <a:custGeom>
            <a:avLst/>
            <a:gdLst>
              <a:gd name="connsiteX0" fmla="*/ 486147 w 7781925"/>
              <a:gd name="connsiteY0" fmla="*/ 0 h 6858000"/>
              <a:gd name="connsiteX1" fmla="*/ 6657920 w 7781925"/>
              <a:gd name="connsiteY1" fmla="*/ 0 h 6858000"/>
              <a:gd name="connsiteX2" fmla="*/ 6863617 w 7781925"/>
              <a:gd name="connsiteY2" fmla="*/ 207074 h 6858000"/>
              <a:gd name="connsiteX3" fmla="*/ 7060266 w 7781925"/>
              <a:gd name="connsiteY3" fmla="*/ 457558 h 6858000"/>
              <a:gd name="connsiteX4" fmla="*/ 7781925 w 7781925"/>
              <a:gd name="connsiteY4" fmla="*/ 3182818 h 6858000"/>
              <a:gd name="connsiteX5" fmla="*/ 7621556 w 7781925"/>
              <a:gd name="connsiteY5" fmla="*/ 4465293 h 6858000"/>
              <a:gd name="connsiteX6" fmla="*/ 7140451 w 7781925"/>
              <a:gd name="connsiteY6" fmla="*/ 5747768 h 6858000"/>
              <a:gd name="connsiteX7" fmla="*/ 6226371 w 7781925"/>
              <a:gd name="connsiteY7" fmla="*/ 6831631 h 6858000"/>
              <a:gd name="connsiteX8" fmla="*/ 6191557 w 7781925"/>
              <a:gd name="connsiteY8" fmla="*/ 6858000 h 6858000"/>
              <a:gd name="connsiteX9" fmla="*/ 940388 w 7781925"/>
              <a:gd name="connsiteY9" fmla="*/ 6858000 h 6858000"/>
              <a:gd name="connsiteX10" fmla="*/ 844312 w 7781925"/>
              <a:gd name="connsiteY10" fmla="*/ 6790615 h 6858000"/>
              <a:gd name="connsiteX11" fmla="*/ 2377 w 7781925"/>
              <a:gd name="connsiteY11" fmla="*/ 5930621 h 6858000"/>
              <a:gd name="connsiteX12" fmla="*/ 0 w 7781925"/>
              <a:gd name="connsiteY12" fmla="*/ 5927208 h 6858000"/>
              <a:gd name="connsiteX13" fmla="*/ 0 w 7781925"/>
              <a:gd name="connsiteY13" fmla="*/ 542232 h 6858000"/>
              <a:gd name="connsiteX14" fmla="*/ 17725 w 7781925"/>
              <a:gd name="connsiteY14" fmla="*/ 518509 h 6858000"/>
              <a:gd name="connsiteX15" fmla="*/ 385863 w 7781925"/>
              <a:gd name="connsiteY15" fmla="*/ 976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81925" h="6858000">
                <a:moveTo>
                  <a:pt x="486147" y="0"/>
                </a:moveTo>
                <a:lnTo>
                  <a:pt x="6657920" y="0"/>
                </a:lnTo>
                <a:lnTo>
                  <a:pt x="6863617" y="207074"/>
                </a:lnTo>
                <a:cubicBezTo>
                  <a:pt x="6934561" y="287229"/>
                  <a:pt x="7000128" y="370723"/>
                  <a:pt x="7060266" y="457558"/>
                </a:cubicBezTo>
                <a:cubicBezTo>
                  <a:pt x="7541372" y="1152232"/>
                  <a:pt x="7781925" y="2060652"/>
                  <a:pt x="7781925" y="3182818"/>
                </a:cubicBezTo>
                <a:cubicBezTo>
                  <a:pt x="7781925" y="3583591"/>
                  <a:pt x="7728469" y="3984365"/>
                  <a:pt x="7621556" y="4465293"/>
                </a:cubicBezTo>
                <a:cubicBezTo>
                  <a:pt x="7487916" y="4919503"/>
                  <a:pt x="7354276" y="5346995"/>
                  <a:pt x="7140451" y="5747768"/>
                </a:cubicBezTo>
                <a:cubicBezTo>
                  <a:pt x="6873170" y="6198639"/>
                  <a:pt x="6564126" y="6555577"/>
                  <a:pt x="6226371" y="6831631"/>
                </a:cubicBezTo>
                <a:lnTo>
                  <a:pt x="6191557" y="6858000"/>
                </a:lnTo>
                <a:lnTo>
                  <a:pt x="940388" y="6858000"/>
                </a:lnTo>
                <a:lnTo>
                  <a:pt x="844312" y="6790615"/>
                </a:lnTo>
                <a:cubicBezTo>
                  <a:pt x="530257" y="6551820"/>
                  <a:pt x="249612" y="6262929"/>
                  <a:pt x="2377" y="5930621"/>
                </a:cubicBezTo>
                <a:lnTo>
                  <a:pt x="0" y="5927208"/>
                </a:lnTo>
                <a:lnTo>
                  <a:pt x="0" y="542232"/>
                </a:lnTo>
                <a:lnTo>
                  <a:pt x="17725" y="518509"/>
                </a:lnTo>
                <a:cubicBezTo>
                  <a:pt x="136122" y="368218"/>
                  <a:pt x="259113" y="227948"/>
                  <a:pt x="385863" y="97696"/>
                </a:cubicBezTo>
                <a:close/>
              </a:path>
            </a:pathLst>
          </a:custGeom>
          <a:ln>
            <a:noFill/>
          </a:ln>
        </p:spPr>
        <p:txBody>
          <a:bodyPr vert="horz" wrap="square" lIns="91440" tIns="45720" rIns="91440" bIns="45720" numCol="1" anchor="t" anchorCtr="0" compatLnSpc="1">
            <a:prstTxWarp prst="textNoShape">
              <a:avLst/>
            </a:prstTxWarp>
            <a:noAutofit/>
          </a:bodyPr>
          <a:lstStyle/>
          <a:p>
            <a:endParaRPr lang="en-US"/>
          </a:p>
        </p:txBody>
      </p:sp>
      <p:sp>
        <p:nvSpPr>
          <p:cNvPr id="18" name="Freeform 10">
            <a:extLst>
              <a:ext uri="{FF2B5EF4-FFF2-40B4-BE49-F238E27FC236}">
                <a16:creationId xmlns:a16="http://schemas.microsoft.com/office/drawing/2014/main" id="{61516266-4AD2-4299-BC89-A3D3D18F8A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3600000">
            <a:off x="1872185" y="3587286"/>
            <a:ext cx="2316273" cy="2168060"/>
          </a:xfrm>
          <a:custGeom>
            <a:avLst/>
            <a:gdLst>
              <a:gd name="T0" fmla="*/ 43 w 250"/>
              <a:gd name="T1" fmla="*/ 167 h 234"/>
              <a:gd name="T2" fmla="*/ 70 w 250"/>
              <a:gd name="T3" fmla="*/ 133 h 234"/>
              <a:gd name="T4" fmla="*/ 48 w 250"/>
              <a:gd name="T5" fmla="*/ 134 h 234"/>
              <a:gd name="T6" fmla="*/ 19 w 250"/>
              <a:gd name="T7" fmla="*/ 130 h 234"/>
              <a:gd name="T8" fmla="*/ 6 w 250"/>
              <a:gd name="T9" fmla="*/ 123 h 234"/>
              <a:gd name="T10" fmla="*/ 1 w 250"/>
              <a:gd name="T11" fmla="*/ 103 h 234"/>
              <a:gd name="T12" fmla="*/ 11 w 250"/>
              <a:gd name="T13" fmla="*/ 81 h 234"/>
              <a:gd name="T14" fmla="*/ 23 w 250"/>
              <a:gd name="T15" fmla="*/ 76 h 234"/>
              <a:gd name="T16" fmla="*/ 81 w 250"/>
              <a:gd name="T17" fmla="*/ 78 h 234"/>
              <a:gd name="T18" fmla="*/ 65 w 250"/>
              <a:gd name="T19" fmla="*/ 49 h 234"/>
              <a:gd name="T20" fmla="*/ 57 w 250"/>
              <a:gd name="T21" fmla="*/ 27 h 234"/>
              <a:gd name="T22" fmla="*/ 67 w 250"/>
              <a:gd name="T23" fmla="*/ 12 h 234"/>
              <a:gd name="T24" fmla="*/ 85 w 250"/>
              <a:gd name="T25" fmla="*/ 1 h 234"/>
              <a:gd name="T26" fmla="*/ 101 w 250"/>
              <a:gd name="T27" fmla="*/ 8 h 234"/>
              <a:gd name="T28" fmla="*/ 107 w 250"/>
              <a:gd name="T29" fmla="*/ 15 h 234"/>
              <a:gd name="T30" fmla="*/ 120 w 250"/>
              <a:gd name="T31" fmla="*/ 37 h 234"/>
              <a:gd name="T32" fmla="*/ 131 w 250"/>
              <a:gd name="T33" fmla="*/ 60 h 234"/>
              <a:gd name="T34" fmla="*/ 164 w 250"/>
              <a:gd name="T35" fmla="*/ 25 h 234"/>
              <a:gd name="T36" fmla="*/ 187 w 250"/>
              <a:gd name="T37" fmla="*/ 11 h 234"/>
              <a:gd name="T38" fmla="*/ 205 w 250"/>
              <a:gd name="T39" fmla="*/ 19 h 234"/>
              <a:gd name="T40" fmla="*/ 214 w 250"/>
              <a:gd name="T41" fmla="*/ 34 h 234"/>
              <a:gd name="T42" fmla="*/ 203 w 250"/>
              <a:gd name="T43" fmla="*/ 57 h 234"/>
              <a:gd name="T44" fmla="*/ 166 w 250"/>
              <a:gd name="T45" fmla="*/ 100 h 234"/>
              <a:gd name="T46" fmla="*/ 217 w 250"/>
              <a:gd name="T47" fmla="*/ 98 h 234"/>
              <a:gd name="T48" fmla="*/ 244 w 250"/>
              <a:gd name="T49" fmla="*/ 104 h 234"/>
              <a:gd name="T50" fmla="*/ 249 w 250"/>
              <a:gd name="T51" fmla="*/ 115 h 234"/>
              <a:gd name="T52" fmla="*/ 247 w 250"/>
              <a:gd name="T53" fmla="*/ 129 h 234"/>
              <a:gd name="T54" fmla="*/ 245 w 250"/>
              <a:gd name="T55" fmla="*/ 134 h 234"/>
              <a:gd name="T56" fmla="*/ 241 w 250"/>
              <a:gd name="T57" fmla="*/ 141 h 234"/>
              <a:gd name="T58" fmla="*/ 227 w 250"/>
              <a:gd name="T59" fmla="*/ 147 h 234"/>
              <a:gd name="T60" fmla="*/ 187 w 250"/>
              <a:gd name="T61" fmla="*/ 151 h 234"/>
              <a:gd name="T62" fmla="*/ 160 w 250"/>
              <a:gd name="T63" fmla="*/ 148 h 234"/>
              <a:gd name="T64" fmla="*/ 168 w 250"/>
              <a:gd name="T65" fmla="*/ 168 h 234"/>
              <a:gd name="T66" fmla="*/ 176 w 250"/>
              <a:gd name="T67" fmla="*/ 194 h 234"/>
              <a:gd name="T68" fmla="*/ 176 w 250"/>
              <a:gd name="T69" fmla="*/ 211 h 234"/>
              <a:gd name="T70" fmla="*/ 170 w 250"/>
              <a:gd name="T71" fmla="*/ 221 h 234"/>
              <a:gd name="T72" fmla="*/ 156 w 250"/>
              <a:gd name="T73" fmla="*/ 230 h 234"/>
              <a:gd name="T74" fmla="*/ 130 w 250"/>
              <a:gd name="T75" fmla="*/ 226 h 234"/>
              <a:gd name="T76" fmla="*/ 122 w 250"/>
              <a:gd name="T77" fmla="*/ 213 h 234"/>
              <a:gd name="T78" fmla="*/ 110 w 250"/>
              <a:gd name="T79" fmla="*/ 169 h 234"/>
              <a:gd name="T80" fmla="*/ 92 w 250"/>
              <a:gd name="T81" fmla="*/ 192 h 234"/>
              <a:gd name="T82" fmla="*/ 87 w 250"/>
              <a:gd name="T83" fmla="*/ 197 h 234"/>
              <a:gd name="T84" fmla="*/ 84 w 250"/>
              <a:gd name="T85" fmla="*/ 201 h 234"/>
              <a:gd name="T86" fmla="*/ 65 w 250"/>
              <a:gd name="T87" fmla="*/ 212 h 234"/>
              <a:gd name="T88" fmla="*/ 50 w 250"/>
              <a:gd name="T89" fmla="*/ 204 h 234"/>
              <a:gd name="T90" fmla="*/ 44 w 250"/>
              <a:gd name="T91" fmla="*/ 198 h 234"/>
              <a:gd name="T92" fmla="*/ 38 w 250"/>
              <a:gd name="T93" fmla="*/ 185 h 234"/>
              <a:gd name="T94" fmla="*/ 43 w 250"/>
              <a:gd name="T95" fmla="*/ 167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0" h="234">
                <a:moveTo>
                  <a:pt x="43" y="167"/>
                </a:moveTo>
                <a:cubicBezTo>
                  <a:pt x="70" y="133"/>
                  <a:pt x="70" y="133"/>
                  <a:pt x="70" y="133"/>
                </a:cubicBezTo>
                <a:cubicBezTo>
                  <a:pt x="60" y="134"/>
                  <a:pt x="61" y="134"/>
                  <a:pt x="48" y="134"/>
                </a:cubicBezTo>
                <a:cubicBezTo>
                  <a:pt x="34" y="133"/>
                  <a:pt x="24" y="132"/>
                  <a:pt x="19" y="130"/>
                </a:cubicBezTo>
                <a:cubicBezTo>
                  <a:pt x="13" y="128"/>
                  <a:pt x="9" y="126"/>
                  <a:pt x="6" y="123"/>
                </a:cubicBezTo>
                <a:cubicBezTo>
                  <a:pt x="1" y="119"/>
                  <a:pt x="0" y="112"/>
                  <a:pt x="1" y="103"/>
                </a:cubicBezTo>
                <a:cubicBezTo>
                  <a:pt x="2" y="93"/>
                  <a:pt x="6" y="86"/>
                  <a:pt x="11" y="81"/>
                </a:cubicBezTo>
                <a:cubicBezTo>
                  <a:pt x="15" y="77"/>
                  <a:pt x="18" y="76"/>
                  <a:pt x="23" y="76"/>
                </a:cubicBezTo>
                <a:cubicBezTo>
                  <a:pt x="81" y="78"/>
                  <a:pt x="81" y="78"/>
                  <a:pt x="81" y="78"/>
                </a:cubicBezTo>
                <a:cubicBezTo>
                  <a:pt x="65" y="49"/>
                  <a:pt x="65" y="49"/>
                  <a:pt x="65" y="49"/>
                </a:cubicBezTo>
                <a:cubicBezTo>
                  <a:pt x="58" y="40"/>
                  <a:pt x="56" y="33"/>
                  <a:pt x="57" y="27"/>
                </a:cubicBezTo>
                <a:cubicBezTo>
                  <a:pt x="58" y="21"/>
                  <a:pt x="62" y="16"/>
                  <a:pt x="67" y="12"/>
                </a:cubicBezTo>
                <a:cubicBezTo>
                  <a:pt x="74" y="6"/>
                  <a:pt x="80" y="2"/>
                  <a:pt x="85" y="1"/>
                </a:cubicBezTo>
                <a:cubicBezTo>
                  <a:pt x="90" y="0"/>
                  <a:pt x="95" y="2"/>
                  <a:pt x="101" y="8"/>
                </a:cubicBezTo>
                <a:cubicBezTo>
                  <a:pt x="104" y="11"/>
                  <a:pt x="106" y="13"/>
                  <a:pt x="107" y="15"/>
                </a:cubicBezTo>
                <a:cubicBezTo>
                  <a:pt x="110" y="19"/>
                  <a:pt x="112" y="20"/>
                  <a:pt x="120" y="37"/>
                </a:cubicBezTo>
                <a:cubicBezTo>
                  <a:pt x="129" y="55"/>
                  <a:pt x="128" y="51"/>
                  <a:pt x="131" y="60"/>
                </a:cubicBezTo>
                <a:cubicBezTo>
                  <a:pt x="164" y="25"/>
                  <a:pt x="164" y="25"/>
                  <a:pt x="164" y="25"/>
                </a:cubicBezTo>
                <a:cubicBezTo>
                  <a:pt x="173" y="16"/>
                  <a:pt x="180" y="11"/>
                  <a:pt x="187" y="11"/>
                </a:cubicBezTo>
                <a:cubicBezTo>
                  <a:pt x="193" y="10"/>
                  <a:pt x="200" y="13"/>
                  <a:pt x="205" y="19"/>
                </a:cubicBezTo>
                <a:cubicBezTo>
                  <a:pt x="210" y="24"/>
                  <a:pt x="213" y="29"/>
                  <a:pt x="214" y="34"/>
                </a:cubicBezTo>
                <a:cubicBezTo>
                  <a:pt x="214" y="39"/>
                  <a:pt x="211" y="47"/>
                  <a:pt x="203" y="57"/>
                </a:cubicBezTo>
                <a:cubicBezTo>
                  <a:pt x="166" y="100"/>
                  <a:pt x="166" y="100"/>
                  <a:pt x="166" y="100"/>
                </a:cubicBezTo>
                <a:cubicBezTo>
                  <a:pt x="217" y="98"/>
                  <a:pt x="217" y="98"/>
                  <a:pt x="217" y="98"/>
                </a:cubicBezTo>
                <a:cubicBezTo>
                  <a:pt x="229" y="96"/>
                  <a:pt x="238" y="98"/>
                  <a:pt x="244" y="104"/>
                </a:cubicBezTo>
                <a:cubicBezTo>
                  <a:pt x="247" y="107"/>
                  <a:pt x="249" y="111"/>
                  <a:pt x="249" y="115"/>
                </a:cubicBezTo>
                <a:cubicBezTo>
                  <a:pt x="250" y="120"/>
                  <a:pt x="249" y="124"/>
                  <a:pt x="247" y="129"/>
                </a:cubicBezTo>
                <a:cubicBezTo>
                  <a:pt x="247" y="130"/>
                  <a:pt x="246" y="132"/>
                  <a:pt x="245" y="134"/>
                </a:cubicBezTo>
                <a:cubicBezTo>
                  <a:pt x="244" y="137"/>
                  <a:pt x="243" y="140"/>
                  <a:pt x="241" y="141"/>
                </a:cubicBezTo>
                <a:cubicBezTo>
                  <a:pt x="239" y="144"/>
                  <a:pt x="234" y="146"/>
                  <a:pt x="227" y="147"/>
                </a:cubicBezTo>
                <a:cubicBezTo>
                  <a:pt x="221" y="149"/>
                  <a:pt x="207" y="150"/>
                  <a:pt x="187" y="151"/>
                </a:cubicBezTo>
                <a:cubicBezTo>
                  <a:pt x="175" y="152"/>
                  <a:pt x="161" y="148"/>
                  <a:pt x="160" y="148"/>
                </a:cubicBezTo>
                <a:cubicBezTo>
                  <a:pt x="161" y="151"/>
                  <a:pt x="165" y="161"/>
                  <a:pt x="168" y="168"/>
                </a:cubicBezTo>
                <a:cubicBezTo>
                  <a:pt x="168" y="171"/>
                  <a:pt x="173" y="181"/>
                  <a:pt x="176" y="194"/>
                </a:cubicBezTo>
                <a:cubicBezTo>
                  <a:pt x="179" y="206"/>
                  <a:pt x="176" y="203"/>
                  <a:pt x="176" y="211"/>
                </a:cubicBezTo>
                <a:cubicBezTo>
                  <a:pt x="176" y="214"/>
                  <a:pt x="174" y="217"/>
                  <a:pt x="170" y="221"/>
                </a:cubicBezTo>
                <a:cubicBezTo>
                  <a:pt x="166" y="226"/>
                  <a:pt x="161" y="228"/>
                  <a:pt x="156" y="230"/>
                </a:cubicBezTo>
                <a:cubicBezTo>
                  <a:pt x="147" y="234"/>
                  <a:pt x="137" y="233"/>
                  <a:pt x="130" y="226"/>
                </a:cubicBezTo>
                <a:cubicBezTo>
                  <a:pt x="127" y="223"/>
                  <a:pt x="125" y="219"/>
                  <a:pt x="122" y="213"/>
                </a:cubicBezTo>
                <a:cubicBezTo>
                  <a:pt x="118" y="188"/>
                  <a:pt x="117" y="189"/>
                  <a:pt x="110" y="169"/>
                </a:cubicBezTo>
                <a:cubicBezTo>
                  <a:pt x="92" y="192"/>
                  <a:pt x="92" y="192"/>
                  <a:pt x="92" y="192"/>
                </a:cubicBezTo>
                <a:cubicBezTo>
                  <a:pt x="90" y="193"/>
                  <a:pt x="88" y="195"/>
                  <a:pt x="87" y="197"/>
                </a:cubicBezTo>
                <a:cubicBezTo>
                  <a:pt x="86" y="198"/>
                  <a:pt x="85" y="200"/>
                  <a:pt x="84" y="201"/>
                </a:cubicBezTo>
                <a:cubicBezTo>
                  <a:pt x="76" y="209"/>
                  <a:pt x="70" y="212"/>
                  <a:pt x="65" y="212"/>
                </a:cubicBezTo>
                <a:cubicBezTo>
                  <a:pt x="60" y="211"/>
                  <a:pt x="55" y="209"/>
                  <a:pt x="50" y="204"/>
                </a:cubicBezTo>
                <a:cubicBezTo>
                  <a:pt x="50" y="203"/>
                  <a:pt x="48" y="202"/>
                  <a:pt x="44" y="198"/>
                </a:cubicBezTo>
                <a:cubicBezTo>
                  <a:pt x="41" y="195"/>
                  <a:pt x="39" y="191"/>
                  <a:pt x="38" y="185"/>
                </a:cubicBezTo>
                <a:cubicBezTo>
                  <a:pt x="37" y="179"/>
                  <a:pt x="39" y="173"/>
                  <a:pt x="43" y="16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pic>
        <p:nvPicPr>
          <p:cNvPr id="4" name="animation4.mp4">
            <a:hlinkClick r:id="" action="ppaction://media"/>
            <a:extLst>
              <a:ext uri="{FF2B5EF4-FFF2-40B4-BE49-F238E27FC236}">
                <a16:creationId xmlns:a16="http://schemas.microsoft.com/office/drawing/2014/main" id="{0AF326F9-EFBF-FC16-CFBF-3B98D2EA3DB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7361" y="347265"/>
            <a:ext cx="10957278" cy="6163469"/>
          </a:xfrm>
          <a:prstGeom prst="rect">
            <a:avLst/>
          </a:prstGeom>
        </p:spPr>
      </p:pic>
    </p:spTree>
    <p:extLst>
      <p:ext uri="{BB962C8B-B14F-4D97-AF65-F5344CB8AC3E}">
        <p14:creationId xmlns:p14="http://schemas.microsoft.com/office/powerpoint/2010/main" val="2539164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20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theme/theme1.xml><?xml version="1.0" encoding="utf-8"?>
<a:theme xmlns:a="http://schemas.openxmlformats.org/drawingml/2006/main" name="BlobVTI">
  <a:themeElements>
    <a:clrScheme name="AnalogousFromDarkSeedLeftStep">
      <a:dk1>
        <a:srgbClr val="000000"/>
      </a:dk1>
      <a:lt1>
        <a:srgbClr val="FFFFFF"/>
      </a:lt1>
      <a:dk2>
        <a:srgbClr val="1B2431"/>
      </a:dk2>
      <a:lt2>
        <a:srgbClr val="F0F3F1"/>
      </a:lt2>
      <a:accent1>
        <a:srgbClr val="C34DA5"/>
      </a:accent1>
      <a:accent2>
        <a:srgbClr val="9E3BB1"/>
      </a:accent2>
      <a:accent3>
        <a:srgbClr val="7E4DC3"/>
      </a:accent3>
      <a:accent4>
        <a:srgbClr val="4444B5"/>
      </a:accent4>
      <a:accent5>
        <a:srgbClr val="4D7EC3"/>
      </a:accent5>
      <a:accent6>
        <a:srgbClr val="3B9DB1"/>
      </a:accent6>
      <a:hlink>
        <a:srgbClr val="3F5FBF"/>
      </a:hlink>
      <a:folHlink>
        <a:srgbClr val="7F7F7F"/>
      </a:folHlink>
    </a:clrScheme>
    <a:fontScheme name="Blob">
      <a:majorFont>
        <a:latin typeface="Rockwell Nova Light"/>
        <a:ea typeface=""/>
        <a:cs typeface=""/>
      </a:majorFont>
      <a:minorFont>
        <a:latin typeface="Avenir Next LT Pro"/>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bVTI" id="{06D3AACF-B619-4265-899F-5E2FB3A445D5}" vid="{F5918863-BA1A-4735-81A8-3E7BFBDA84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2822</TotalTime>
  <Words>1361</Words>
  <Application>Microsoft Macintosh PowerPoint</Application>
  <PresentationFormat>Widescreen</PresentationFormat>
  <Paragraphs>124</Paragraphs>
  <Slides>15</Slides>
  <Notes>12</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Avenir Next LT Pro</vt:lpstr>
      <vt:lpstr>Calibri</vt:lpstr>
      <vt:lpstr>Cambria Math</vt:lpstr>
      <vt:lpstr>Lato</vt:lpstr>
      <vt:lpstr>Rockwell Nova Light</vt:lpstr>
      <vt:lpstr>The Hand Extrablack</vt:lpstr>
      <vt:lpstr>BlobVTI</vt:lpstr>
      <vt:lpstr> A Simulation  of the Solar  System </vt:lpstr>
      <vt:lpstr>Background</vt:lpstr>
      <vt:lpstr>Equations</vt:lpstr>
      <vt:lpstr>Numerical Methods: Fourth-Order Runge-Kutta</vt:lpstr>
      <vt:lpstr>Numerical Methods: Bulirsch-Stoer</vt:lpstr>
      <vt:lpstr>Methodology</vt:lpstr>
      <vt:lpstr>Results:  Visualizations</vt:lpstr>
      <vt:lpstr>PowerPoint Presentation</vt:lpstr>
      <vt:lpstr>PowerPoint Presentation</vt:lpstr>
      <vt:lpstr>Analysis: Time Performance</vt:lpstr>
      <vt:lpstr>Analysis: Accuracy</vt:lpstr>
      <vt:lpstr>Analysis: Trajectory of the Sun</vt:lpstr>
      <vt:lpstr>Analysis: Slopes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Astrophysics stars </dc:title>
  <dc:creator>Mathilde SIMONI</dc:creator>
  <cp:lastModifiedBy>Mathilde SIMONI</cp:lastModifiedBy>
  <cp:revision>4</cp:revision>
  <dcterms:created xsi:type="dcterms:W3CDTF">2023-05-09T06:07:38Z</dcterms:created>
  <dcterms:modified xsi:type="dcterms:W3CDTF">2023-05-11T05:09:58Z</dcterms:modified>
</cp:coreProperties>
</file>